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</p:sldMasterIdLst>
  <p:notesMasterIdLst>
    <p:notesMasterId r:id="rId80"/>
  </p:notesMasterIdLst>
  <p:handoutMasterIdLst>
    <p:handoutMasterId r:id="rId81"/>
  </p:handoutMasterIdLst>
  <p:sldIdLst>
    <p:sldId id="787" r:id="rId3"/>
    <p:sldId id="1600" r:id="rId4"/>
    <p:sldId id="1602" r:id="rId5"/>
    <p:sldId id="1603" r:id="rId6"/>
    <p:sldId id="1631" r:id="rId7"/>
    <p:sldId id="1601" r:id="rId8"/>
    <p:sldId id="1568" r:id="rId9"/>
    <p:sldId id="1604" r:id="rId10"/>
    <p:sldId id="1649" r:id="rId11"/>
    <p:sldId id="1645" r:id="rId12"/>
    <p:sldId id="1646" r:id="rId13"/>
    <p:sldId id="1648" r:id="rId14"/>
    <p:sldId id="1647" r:id="rId15"/>
    <p:sldId id="1605" r:id="rId16"/>
    <p:sldId id="1643" r:id="rId17"/>
    <p:sldId id="1650" r:id="rId18"/>
    <p:sldId id="1573" r:id="rId19"/>
    <p:sldId id="1463" r:id="rId20"/>
    <p:sldId id="1552" r:id="rId21"/>
    <p:sldId id="1579" r:id="rId22"/>
    <p:sldId id="1578" r:id="rId23"/>
    <p:sldId id="1629" r:id="rId24"/>
    <p:sldId id="1502" r:id="rId25"/>
    <p:sldId id="1532" r:id="rId26"/>
    <p:sldId id="1526" r:id="rId27"/>
    <p:sldId id="1610" r:id="rId28"/>
    <p:sldId id="1611" r:id="rId29"/>
    <p:sldId id="1505" r:id="rId30"/>
    <p:sldId id="1504" r:id="rId31"/>
    <p:sldId id="1531" r:id="rId32"/>
    <p:sldId id="1534" r:id="rId33"/>
    <p:sldId id="1535" r:id="rId34"/>
    <p:sldId id="1536" r:id="rId35"/>
    <p:sldId id="1537" r:id="rId36"/>
    <p:sldId id="1538" r:id="rId37"/>
    <p:sldId id="1525" r:id="rId38"/>
    <p:sldId id="1510" r:id="rId39"/>
    <p:sldId id="1511" r:id="rId40"/>
    <p:sldId id="1512" r:id="rId41"/>
    <p:sldId id="1516" r:id="rId42"/>
    <p:sldId id="1517" r:id="rId43"/>
    <p:sldId id="1518" r:id="rId44"/>
    <p:sldId id="1519" r:id="rId45"/>
    <p:sldId id="1549" r:id="rId46"/>
    <p:sldId id="1550" r:id="rId47"/>
    <p:sldId id="1553" r:id="rId48"/>
    <p:sldId id="1554" r:id="rId49"/>
    <p:sldId id="1522" r:id="rId50"/>
    <p:sldId id="1459" r:id="rId51"/>
    <p:sldId id="1490" r:id="rId52"/>
    <p:sldId id="1469" r:id="rId53"/>
    <p:sldId id="1569" r:id="rId54"/>
    <p:sldId id="1482" r:id="rId55"/>
    <p:sldId id="1595" r:id="rId56"/>
    <p:sldId id="1632" r:id="rId57"/>
    <p:sldId id="1639" r:id="rId58"/>
    <p:sldId id="1633" r:id="rId59"/>
    <p:sldId id="1637" r:id="rId60"/>
    <p:sldId id="1640" r:id="rId61"/>
    <p:sldId id="1636" r:id="rId62"/>
    <p:sldId id="1641" r:id="rId63"/>
    <p:sldId id="1612" r:id="rId64"/>
    <p:sldId id="1613" r:id="rId65"/>
    <p:sldId id="1615" r:id="rId66"/>
    <p:sldId id="1616" r:id="rId67"/>
    <p:sldId id="1617" r:id="rId68"/>
    <p:sldId id="1618" r:id="rId69"/>
    <p:sldId id="1619" r:id="rId70"/>
    <p:sldId id="1630" r:id="rId71"/>
    <p:sldId id="1620" r:id="rId72"/>
    <p:sldId id="1621" r:id="rId73"/>
    <p:sldId id="1622" r:id="rId74"/>
    <p:sldId id="1623" r:id="rId75"/>
    <p:sldId id="1624" r:id="rId76"/>
    <p:sldId id="1625" r:id="rId77"/>
    <p:sldId id="1626" r:id="rId78"/>
    <p:sldId id="1627" r:id="rId79"/>
  </p:sldIdLst>
  <p:sldSz cx="9144000" cy="6858000" type="screen4x3"/>
  <p:notesSz cx="70231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rgbClr val="0000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rgbClr val="0000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rgbClr val="0000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rgbClr val="0000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8000"/>
    <a:srgbClr val="CC0000"/>
    <a:srgbClr val="E5FDFF"/>
    <a:srgbClr val="CDFAFF"/>
    <a:srgbClr val="CCECFF"/>
    <a:srgbClr val="A50021"/>
    <a:srgbClr val="CC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77" autoAdjust="0"/>
    <p:restoredTop sz="93656" autoAdjust="0"/>
  </p:normalViewPr>
  <p:slideViewPr>
    <p:cSldViewPr snapToGrid="0">
      <p:cViewPr>
        <p:scale>
          <a:sx n="100" d="100"/>
          <a:sy n="100" d="100"/>
        </p:scale>
        <p:origin x="-195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asha\Desktop\Bo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300 nm</c:v>
          </c:tx>
          <c:marker>
            <c:symbol val="none"/>
          </c:marker>
          <c:xVal>
            <c:numRef>
              <c:f>Sheet1!$B$1:$B$300</c:f>
              <c:numCache>
                <c:formatCode>General</c:formatCode>
                <c:ptCount val="30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1010</c:v>
                </c:pt>
                <c:pt idx="101">
                  <c:v>1020</c:v>
                </c:pt>
                <c:pt idx="102">
                  <c:v>1030</c:v>
                </c:pt>
                <c:pt idx="103">
                  <c:v>1040</c:v>
                </c:pt>
                <c:pt idx="104">
                  <c:v>1050</c:v>
                </c:pt>
                <c:pt idx="105">
                  <c:v>1060</c:v>
                </c:pt>
                <c:pt idx="106">
                  <c:v>1070</c:v>
                </c:pt>
                <c:pt idx="107">
                  <c:v>1080</c:v>
                </c:pt>
                <c:pt idx="108">
                  <c:v>1090</c:v>
                </c:pt>
                <c:pt idx="109">
                  <c:v>1100</c:v>
                </c:pt>
                <c:pt idx="110">
                  <c:v>1110</c:v>
                </c:pt>
                <c:pt idx="111">
                  <c:v>1120</c:v>
                </c:pt>
                <c:pt idx="112">
                  <c:v>1130</c:v>
                </c:pt>
                <c:pt idx="113">
                  <c:v>1140</c:v>
                </c:pt>
                <c:pt idx="114">
                  <c:v>1150</c:v>
                </c:pt>
                <c:pt idx="115">
                  <c:v>1160</c:v>
                </c:pt>
                <c:pt idx="116">
                  <c:v>1170</c:v>
                </c:pt>
                <c:pt idx="117">
                  <c:v>1180</c:v>
                </c:pt>
                <c:pt idx="118">
                  <c:v>1190</c:v>
                </c:pt>
                <c:pt idx="119">
                  <c:v>1200</c:v>
                </c:pt>
                <c:pt idx="120">
                  <c:v>1210</c:v>
                </c:pt>
                <c:pt idx="121">
                  <c:v>1220</c:v>
                </c:pt>
                <c:pt idx="122">
                  <c:v>1230</c:v>
                </c:pt>
                <c:pt idx="123">
                  <c:v>1240</c:v>
                </c:pt>
                <c:pt idx="124">
                  <c:v>1250</c:v>
                </c:pt>
                <c:pt idx="125">
                  <c:v>1260</c:v>
                </c:pt>
                <c:pt idx="126">
                  <c:v>1270</c:v>
                </c:pt>
                <c:pt idx="127">
                  <c:v>1280</c:v>
                </c:pt>
                <c:pt idx="128">
                  <c:v>1290</c:v>
                </c:pt>
                <c:pt idx="129">
                  <c:v>1300</c:v>
                </c:pt>
                <c:pt idx="130">
                  <c:v>1310</c:v>
                </c:pt>
                <c:pt idx="131">
                  <c:v>1320</c:v>
                </c:pt>
                <c:pt idx="132">
                  <c:v>1330</c:v>
                </c:pt>
                <c:pt idx="133">
                  <c:v>1340</c:v>
                </c:pt>
                <c:pt idx="134">
                  <c:v>1350</c:v>
                </c:pt>
                <c:pt idx="135">
                  <c:v>1360</c:v>
                </c:pt>
                <c:pt idx="136">
                  <c:v>1370</c:v>
                </c:pt>
                <c:pt idx="137">
                  <c:v>1380</c:v>
                </c:pt>
                <c:pt idx="138">
                  <c:v>1390</c:v>
                </c:pt>
                <c:pt idx="139">
                  <c:v>1400</c:v>
                </c:pt>
                <c:pt idx="140">
                  <c:v>1410</c:v>
                </c:pt>
                <c:pt idx="141">
                  <c:v>1420</c:v>
                </c:pt>
                <c:pt idx="142">
                  <c:v>1430</c:v>
                </c:pt>
                <c:pt idx="143">
                  <c:v>1440</c:v>
                </c:pt>
                <c:pt idx="144">
                  <c:v>1450</c:v>
                </c:pt>
                <c:pt idx="145">
                  <c:v>1460</c:v>
                </c:pt>
                <c:pt idx="146">
                  <c:v>1470</c:v>
                </c:pt>
                <c:pt idx="147">
                  <c:v>1480</c:v>
                </c:pt>
                <c:pt idx="148">
                  <c:v>1490</c:v>
                </c:pt>
                <c:pt idx="149">
                  <c:v>1500</c:v>
                </c:pt>
                <c:pt idx="150">
                  <c:v>1510</c:v>
                </c:pt>
                <c:pt idx="151">
                  <c:v>1520</c:v>
                </c:pt>
                <c:pt idx="152">
                  <c:v>1530</c:v>
                </c:pt>
                <c:pt idx="153">
                  <c:v>1540</c:v>
                </c:pt>
                <c:pt idx="154">
                  <c:v>1550</c:v>
                </c:pt>
                <c:pt idx="155">
                  <c:v>1560</c:v>
                </c:pt>
                <c:pt idx="156">
                  <c:v>1570</c:v>
                </c:pt>
                <c:pt idx="157">
                  <c:v>1580</c:v>
                </c:pt>
                <c:pt idx="158">
                  <c:v>1590</c:v>
                </c:pt>
                <c:pt idx="159">
                  <c:v>1600</c:v>
                </c:pt>
                <c:pt idx="160">
                  <c:v>1610</c:v>
                </c:pt>
                <c:pt idx="161">
                  <c:v>1620</c:v>
                </c:pt>
                <c:pt idx="162">
                  <c:v>1630</c:v>
                </c:pt>
                <c:pt idx="163">
                  <c:v>1640</c:v>
                </c:pt>
                <c:pt idx="164">
                  <c:v>1650</c:v>
                </c:pt>
                <c:pt idx="165">
                  <c:v>1660</c:v>
                </c:pt>
                <c:pt idx="166">
                  <c:v>1670</c:v>
                </c:pt>
                <c:pt idx="167">
                  <c:v>1680</c:v>
                </c:pt>
                <c:pt idx="168">
                  <c:v>1690</c:v>
                </c:pt>
                <c:pt idx="169">
                  <c:v>1700</c:v>
                </c:pt>
                <c:pt idx="170">
                  <c:v>1710</c:v>
                </c:pt>
                <c:pt idx="171">
                  <c:v>1720</c:v>
                </c:pt>
                <c:pt idx="172">
                  <c:v>1730</c:v>
                </c:pt>
                <c:pt idx="173">
                  <c:v>1740</c:v>
                </c:pt>
                <c:pt idx="174">
                  <c:v>1750</c:v>
                </c:pt>
                <c:pt idx="175">
                  <c:v>1760</c:v>
                </c:pt>
                <c:pt idx="176">
                  <c:v>1770</c:v>
                </c:pt>
                <c:pt idx="177">
                  <c:v>1780</c:v>
                </c:pt>
                <c:pt idx="178">
                  <c:v>1790</c:v>
                </c:pt>
                <c:pt idx="179">
                  <c:v>1800</c:v>
                </c:pt>
                <c:pt idx="180">
                  <c:v>1810</c:v>
                </c:pt>
                <c:pt idx="181">
                  <c:v>1820</c:v>
                </c:pt>
                <c:pt idx="182">
                  <c:v>1830</c:v>
                </c:pt>
                <c:pt idx="183">
                  <c:v>1840</c:v>
                </c:pt>
                <c:pt idx="184">
                  <c:v>1850</c:v>
                </c:pt>
                <c:pt idx="185">
                  <c:v>1860</c:v>
                </c:pt>
                <c:pt idx="186">
                  <c:v>1870</c:v>
                </c:pt>
                <c:pt idx="187">
                  <c:v>1880</c:v>
                </c:pt>
                <c:pt idx="188">
                  <c:v>1890</c:v>
                </c:pt>
                <c:pt idx="189">
                  <c:v>1900</c:v>
                </c:pt>
                <c:pt idx="190">
                  <c:v>1910</c:v>
                </c:pt>
                <c:pt idx="191">
                  <c:v>1920</c:v>
                </c:pt>
                <c:pt idx="192">
                  <c:v>1930</c:v>
                </c:pt>
                <c:pt idx="193">
                  <c:v>1940</c:v>
                </c:pt>
                <c:pt idx="194">
                  <c:v>1950</c:v>
                </c:pt>
                <c:pt idx="195">
                  <c:v>1960</c:v>
                </c:pt>
                <c:pt idx="196">
                  <c:v>1970</c:v>
                </c:pt>
                <c:pt idx="197">
                  <c:v>1980</c:v>
                </c:pt>
                <c:pt idx="198">
                  <c:v>1990</c:v>
                </c:pt>
                <c:pt idx="199">
                  <c:v>2000</c:v>
                </c:pt>
                <c:pt idx="200">
                  <c:v>2010</c:v>
                </c:pt>
                <c:pt idx="201">
                  <c:v>2020</c:v>
                </c:pt>
                <c:pt idx="202">
                  <c:v>2030</c:v>
                </c:pt>
                <c:pt idx="203">
                  <c:v>2040</c:v>
                </c:pt>
                <c:pt idx="204">
                  <c:v>2050</c:v>
                </c:pt>
                <c:pt idx="205">
                  <c:v>2060</c:v>
                </c:pt>
                <c:pt idx="206">
                  <c:v>2070</c:v>
                </c:pt>
                <c:pt idx="207">
                  <c:v>2080</c:v>
                </c:pt>
                <c:pt idx="208">
                  <c:v>2090</c:v>
                </c:pt>
                <c:pt idx="209">
                  <c:v>2100</c:v>
                </c:pt>
                <c:pt idx="210">
                  <c:v>2110</c:v>
                </c:pt>
                <c:pt idx="211">
                  <c:v>2120</c:v>
                </c:pt>
                <c:pt idx="212">
                  <c:v>2130</c:v>
                </c:pt>
                <c:pt idx="213">
                  <c:v>2140</c:v>
                </c:pt>
                <c:pt idx="214">
                  <c:v>2150</c:v>
                </c:pt>
                <c:pt idx="215">
                  <c:v>2160</c:v>
                </c:pt>
                <c:pt idx="216">
                  <c:v>2170</c:v>
                </c:pt>
                <c:pt idx="217">
                  <c:v>2180</c:v>
                </c:pt>
                <c:pt idx="218">
                  <c:v>2190</c:v>
                </c:pt>
                <c:pt idx="219">
                  <c:v>2200</c:v>
                </c:pt>
                <c:pt idx="220">
                  <c:v>2210</c:v>
                </c:pt>
                <c:pt idx="221">
                  <c:v>2220</c:v>
                </c:pt>
                <c:pt idx="222">
                  <c:v>2230</c:v>
                </c:pt>
                <c:pt idx="223">
                  <c:v>2240</c:v>
                </c:pt>
                <c:pt idx="224">
                  <c:v>2250</c:v>
                </c:pt>
                <c:pt idx="225">
                  <c:v>2260</c:v>
                </c:pt>
                <c:pt idx="226">
                  <c:v>2270</c:v>
                </c:pt>
                <c:pt idx="227">
                  <c:v>2280</c:v>
                </c:pt>
                <c:pt idx="228">
                  <c:v>2290</c:v>
                </c:pt>
                <c:pt idx="229">
                  <c:v>2300</c:v>
                </c:pt>
                <c:pt idx="230">
                  <c:v>2310</c:v>
                </c:pt>
                <c:pt idx="231">
                  <c:v>2320</c:v>
                </c:pt>
                <c:pt idx="232">
                  <c:v>2330</c:v>
                </c:pt>
                <c:pt idx="233">
                  <c:v>2340</c:v>
                </c:pt>
                <c:pt idx="234">
                  <c:v>2350</c:v>
                </c:pt>
                <c:pt idx="235">
                  <c:v>2360</c:v>
                </c:pt>
                <c:pt idx="236">
                  <c:v>2370</c:v>
                </c:pt>
                <c:pt idx="237">
                  <c:v>2380</c:v>
                </c:pt>
                <c:pt idx="238">
                  <c:v>2390</c:v>
                </c:pt>
                <c:pt idx="239">
                  <c:v>2400</c:v>
                </c:pt>
                <c:pt idx="240">
                  <c:v>2410</c:v>
                </c:pt>
                <c:pt idx="241">
                  <c:v>2420</c:v>
                </c:pt>
                <c:pt idx="242">
                  <c:v>2430</c:v>
                </c:pt>
                <c:pt idx="243">
                  <c:v>2440</c:v>
                </c:pt>
                <c:pt idx="244">
                  <c:v>2450</c:v>
                </c:pt>
                <c:pt idx="245">
                  <c:v>2460</c:v>
                </c:pt>
                <c:pt idx="246">
                  <c:v>2470</c:v>
                </c:pt>
                <c:pt idx="247">
                  <c:v>2480</c:v>
                </c:pt>
                <c:pt idx="248">
                  <c:v>2490</c:v>
                </c:pt>
                <c:pt idx="249">
                  <c:v>2500</c:v>
                </c:pt>
                <c:pt idx="250">
                  <c:v>2510</c:v>
                </c:pt>
                <c:pt idx="251">
                  <c:v>2520</c:v>
                </c:pt>
                <c:pt idx="252">
                  <c:v>2530</c:v>
                </c:pt>
                <c:pt idx="253">
                  <c:v>2540</c:v>
                </c:pt>
                <c:pt idx="254">
                  <c:v>2550</c:v>
                </c:pt>
                <c:pt idx="255">
                  <c:v>2560</c:v>
                </c:pt>
                <c:pt idx="256">
                  <c:v>2570</c:v>
                </c:pt>
                <c:pt idx="257">
                  <c:v>2580</c:v>
                </c:pt>
                <c:pt idx="258">
                  <c:v>2590</c:v>
                </c:pt>
                <c:pt idx="259">
                  <c:v>2600</c:v>
                </c:pt>
                <c:pt idx="260">
                  <c:v>2610</c:v>
                </c:pt>
                <c:pt idx="261">
                  <c:v>2620</c:v>
                </c:pt>
                <c:pt idx="262">
                  <c:v>2630</c:v>
                </c:pt>
                <c:pt idx="263">
                  <c:v>2640</c:v>
                </c:pt>
                <c:pt idx="264">
                  <c:v>2650</c:v>
                </c:pt>
                <c:pt idx="265">
                  <c:v>2660</c:v>
                </c:pt>
                <c:pt idx="266">
                  <c:v>2670</c:v>
                </c:pt>
                <c:pt idx="267">
                  <c:v>2680</c:v>
                </c:pt>
                <c:pt idx="268">
                  <c:v>2690</c:v>
                </c:pt>
                <c:pt idx="269">
                  <c:v>2700</c:v>
                </c:pt>
                <c:pt idx="270">
                  <c:v>2710</c:v>
                </c:pt>
                <c:pt idx="271">
                  <c:v>2720</c:v>
                </c:pt>
                <c:pt idx="272">
                  <c:v>2730</c:v>
                </c:pt>
                <c:pt idx="273">
                  <c:v>2740</c:v>
                </c:pt>
                <c:pt idx="274">
                  <c:v>2750</c:v>
                </c:pt>
                <c:pt idx="275">
                  <c:v>2760</c:v>
                </c:pt>
                <c:pt idx="276">
                  <c:v>2770</c:v>
                </c:pt>
                <c:pt idx="277">
                  <c:v>2780</c:v>
                </c:pt>
                <c:pt idx="278">
                  <c:v>2790</c:v>
                </c:pt>
                <c:pt idx="279">
                  <c:v>2800</c:v>
                </c:pt>
                <c:pt idx="280">
                  <c:v>2810</c:v>
                </c:pt>
                <c:pt idx="281">
                  <c:v>2820</c:v>
                </c:pt>
                <c:pt idx="282">
                  <c:v>2830</c:v>
                </c:pt>
                <c:pt idx="283">
                  <c:v>2840</c:v>
                </c:pt>
                <c:pt idx="284">
                  <c:v>2850</c:v>
                </c:pt>
                <c:pt idx="285">
                  <c:v>2860</c:v>
                </c:pt>
                <c:pt idx="286">
                  <c:v>2870</c:v>
                </c:pt>
                <c:pt idx="287">
                  <c:v>2880</c:v>
                </c:pt>
                <c:pt idx="288">
                  <c:v>2890</c:v>
                </c:pt>
                <c:pt idx="289">
                  <c:v>2900</c:v>
                </c:pt>
                <c:pt idx="290">
                  <c:v>2910</c:v>
                </c:pt>
                <c:pt idx="291">
                  <c:v>2920</c:v>
                </c:pt>
                <c:pt idx="292">
                  <c:v>2930</c:v>
                </c:pt>
                <c:pt idx="293">
                  <c:v>2940</c:v>
                </c:pt>
                <c:pt idx="294">
                  <c:v>2950</c:v>
                </c:pt>
                <c:pt idx="295">
                  <c:v>2960</c:v>
                </c:pt>
                <c:pt idx="296">
                  <c:v>2970</c:v>
                </c:pt>
                <c:pt idx="297">
                  <c:v>2980</c:v>
                </c:pt>
                <c:pt idx="298">
                  <c:v>2990</c:v>
                </c:pt>
                <c:pt idx="299">
                  <c:v>3000</c:v>
                </c:pt>
              </c:numCache>
            </c:numRef>
          </c:xVal>
          <c:yVal>
            <c:numRef>
              <c:f>Sheet1!$E$1:$E$300</c:f>
              <c:numCache>
                <c:formatCode>General</c:formatCode>
                <c:ptCount val="300"/>
                <c:pt idx="0">
                  <c:v>5.0000000000000027E-3</c:v>
                </c:pt>
                <c:pt idx="1">
                  <c:v>1.7000000000000015E-2</c:v>
                </c:pt>
                <c:pt idx="2">
                  <c:v>5.8000000000000031E-2</c:v>
                </c:pt>
                <c:pt idx="3">
                  <c:v>0.15600000000000008</c:v>
                </c:pt>
                <c:pt idx="4">
                  <c:v>0.33400000000000024</c:v>
                </c:pt>
                <c:pt idx="5">
                  <c:v>0.5830000000000003</c:v>
                </c:pt>
                <c:pt idx="6">
                  <c:v>0.90200000000000002</c:v>
                </c:pt>
                <c:pt idx="7">
                  <c:v>1.375</c:v>
                </c:pt>
                <c:pt idx="8">
                  <c:v>1.9409999999999994</c:v>
                </c:pt>
                <c:pt idx="9">
                  <c:v>2.2770000000000001</c:v>
                </c:pt>
                <c:pt idx="10">
                  <c:v>2.544</c:v>
                </c:pt>
                <c:pt idx="11">
                  <c:v>3.0579999999999998</c:v>
                </c:pt>
                <c:pt idx="12">
                  <c:v>3.55</c:v>
                </c:pt>
                <c:pt idx="13">
                  <c:v>3.64</c:v>
                </c:pt>
                <c:pt idx="14">
                  <c:v>3.7429999999999999</c:v>
                </c:pt>
                <c:pt idx="15">
                  <c:v>4.1579999999999977</c:v>
                </c:pt>
                <c:pt idx="16">
                  <c:v>4.2850000000000001</c:v>
                </c:pt>
                <c:pt idx="17">
                  <c:v>4.0639999999999974</c:v>
                </c:pt>
                <c:pt idx="18">
                  <c:v>4.04</c:v>
                </c:pt>
                <c:pt idx="19">
                  <c:v>4.2480000000000002</c:v>
                </c:pt>
                <c:pt idx="20">
                  <c:v>3.96</c:v>
                </c:pt>
                <c:pt idx="21">
                  <c:v>3.585</c:v>
                </c:pt>
                <c:pt idx="22">
                  <c:v>3.5670000000000002</c:v>
                </c:pt>
                <c:pt idx="23">
                  <c:v>3.4749999999999988</c:v>
                </c:pt>
                <c:pt idx="24">
                  <c:v>3.0289999999999999</c:v>
                </c:pt>
                <c:pt idx="25">
                  <c:v>2.7090000000000001</c:v>
                </c:pt>
                <c:pt idx="26">
                  <c:v>2.7850000000000001</c:v>
                </c:pt>
                <c:pt idx="27">
                  <c:v>2.4889999999999999</c:v>
                </c:pt>
                <c:pt idx="28">
                  <c:v>2.1509999999999998</c:v>
                </c:pt>
                <c:pt idx="29">
                  <c:v>2.0709999999999997</c:v>
                </c:pt>
                <c:pt idx="30">
                  <c:v>2.1109999999999998</c:v>
                </c:pt>
                <c:pt idx="31">
                  <c:v>1.944</c:v>
                </c:pt>
                <c:pt idx="32">
                  <c:v>1.7760000000000007</c:v>
                </c:pt>
                <c:pt idx="33">
                  <c:v>2.0030000000000001</c:v>
                </c:pt>
                <c:pt idx="34">
                  <c:v>1.97</c:v>
                </c:pt>
                <c:pt idx="35">
                  <c:v>1.9829999999999994</c:v>
                </c:pt>
                <c:pt idx="36">
                  <c:v>2.0129999999999986</c:v>
                </c:pt>
                <c:pt idx="37">
                  <c:v>2.2130000000000001</c:v>
                </c:pt>
                <c:pt idx="38">
                  <c:v>2.3779999999999997</c:v>
                </c:pt>
                <c:pt idx="39">
                  <c:v>2.3499999999999988</c:v>
                </c:pt>
                <c:pt idx="40">
                  <c:v>2.5949999999999998</c:v>
                </c:pt>
                <c:pt idx="41">
                  <c:v>2.613</c:v>
                </c:pt>
                <c:pt idx="42">
                  <c:v>2.8019999999999987</c:v>
                </c:pt>
                <c:pt idx="43">
                  <c:v>2.742</c:v>
                </c:pt>
                <c:pt idx="44">
                  <c:v>2.8109999999999986</c:v>
                </c:pt>
                <c:pt idx="45">
                  <c:v>2.9670000000000001</c:v>
                </c:pt>
                <c:pt idx="46">
                  <c:v>2.8729999999999989</c:v>
                </c:pt>
                <c:pt idx="47">
                  <c:v>2.9049999999999998</c:v>
                </c:pt>
                <c:pt idx="48">
                  <c:v>2.7640000000000002</c:v>
                </c:pt>
                <c:pt idx="49">
                  <c:v>2.8759999999999986</c:v>
                </c:pt>
                <c:pt idx="50">
                  <c:v>2.6719999999999997</c:v>
                </c:pt>
                <c:pt idx="51">
                  <c:v>2.5409999999999999</c:v>
                </c:pt>
                <c:pt idx="52">
                  <c:v>2.5779999999999998</c:v>
                </c:pt>
                <c:pt idx="53">
                  <c:v>2.4359999999999986</c:v>
                </c:pt>
                <c:pt idx="54">
                  <c:v>2.347</c:v>
                </c:pt>
                <c:pt idx="55">
                  <c:v>2.19</c:v>
                </c:pt>
                <c:pt idx="56">
                  <c:v>2.2629999999999999</c:v>
                </c:pt>
                <c:pt idx="57">
                  <c:v>2.121</c:v>
                </c:pt>
                <c:pt idx="58">
                  <c:v>2.0089999999999999</c:v>
                </c:pt>
                <c:pt idx="59">
                  <c:v>2.0949999999999998</c:v>
                </c:pt>
                <c:pt idx="60">
                  <c:v>2.0549999999999997</c:v>
                </c:pt>
                <c:pt idx="61">
                  <c:v>2.0270000000000001</c:v>
                </c:pt>
                <c:pt idx="62">
                  <c:v>2.028</c:v>
                </c:pt>
                <c:pt idx="63">
                  <c:v>2.1669999999999998</c:v>
                </c:pt>
                <c:pt idx="64">
                  <c:v>2.1709999999999998</c:v>
                </c:pt>
                <c:pt idx="65">
                  <c:v>2.1579999999999999</c:v>
                </c:pt>
                <c:pt idx="66">
                  <c:v>2.3159999999999985</c:v>
                </c:pt>
                <c:pt idx="67">
                  <c:v>2.3679999999999999</c:v>
                </c:pt>
                <c:pt idx="68">
                  <c:v>2.3689999999999998</c:v>
                </c:pt>
                <c:pt idx="69">
                  <c:v>2.4179999999999997</c:v>
                </c:pt>
                <c:pt idx="70">
                  <c:v>2.5430000000000001</c:v>
                </c:pt>
                <c:pt idx="71">
                  <c:v>2.5519999999999987</c:v>
                </c:pt>
                <c:pt idx="72">
                  <c:v>2.5139999999999998</c:v>
                </c:pt>
                <c:pt idx="73">
                  <c:v>2.5840000000000001</c:v>
                </c:pt>
                <c:pt idx="74">
                  <c:v>2.6080000000000001</c:v>
                </c:pt>
                <c:pt idx="75">
                  <c:v>2.5369999999999986</c:v>
                </c:pt>
                <c:pt idx="76">
                  <c:v>2.4929999999999986</c:v>
                </c:pt>
                <c:pt idx="77">
                  <c:v>2.5149999999999997</c:v>
                </c:pt>
                <c:pt idx="78">
                  <c:v>2.46</c:v>
                </c:pt>
                <c:pt idx="79">
                  <c:v>2.3639999999999999</c:v>
                </c:pt>
                <c:pt idx="80">
                  <c:v>2.3249999999999997</c:v>
                </c:pt>
                <c:pt idx="81">
                  <c:v>2.3099999999999987</c:v>
                </c:pt>
                <c:pt idx="82">
                  <c:v>2.234</c:v>
                </c:pt>
                <c:pt idx="83">
                  <c:v>2.16</c:v>
                </c:pt>
                <c:pt idx="84">
                  <c:v>2.157</c:v>
                </c:pt>
                <c:pt idx="85">
                  <c:v>2.13</c:v>
                </c:pt>
                <c:pt idx="86">
                  <c:v>2.0870000000000002</c:v>
                </c:pt>
                <c:pt idx="87">
                  <c:v>2.0680000000000001</c:v>
                </c:pt>
                <c:pt idx="88">
                  <c:v>2.0919999999999987</c:v>
                </c:pt>
                <c:pt idx="89">
                  <c:v>2.109</c:v>
                </c:pt>
                <c:pt idx="90">
                  <c:v>2.0989999999999998</c:v>
                </c:pt>
                <c:pt idx="91">
                  <c:v>2.1459999999999999</c:v>
                </c:pt>
                <c:pt idx="92">
                  <c:v>2.1850000000000001</c:v>
                </c:pt>
                <c:pt idx="93">
                  <c:v>2.2210000000000001</c:v>
                </c:pt>
                <c:pt idx="94">
                  <c:v>2.242</c:v>
                </c:pt>
                <c:pt idx="95">
                  <c:v>2.2890000000000001</c:v>
                </c:pt>
                <c:pt idx="96">
                  <c:v>2.3519999999999985</c:v>
                </c:pt>
                <c:pt idx="97">
                  <c:v>2.3549999999999986</c:v>
                </c:pt>
                <c:pt idx="98">
                  <c:v>2.3859999999999997</c:v>
                </c:pt>
                <c:pt idx="99">
                  <c:v>2.4079999999999999</c:v>
                </c:pt>
                <c:pt idx="100">
                  <c:v>2.4339999999999997</c:v>
                </c:pt>
                <c:pt idx="101">
                  <c:v>2.4119999999999986</c:v>
                </c:pt>
                <c:pt idx="102">
                  <c:v>2.3989999999999987</c:v>
                </c:pt>
                <c:pt idx="103">
                  <c:v>2.4209999999999998</c:v>
                </c:pt>
                <c:pt idx="104">
                  <c:v>2.38</c:v>
                </c:pt>
                <c:pt idx="105">
                  <c:v>2.3409999999999997</c:v>
                </c:pt>
                <c:pt idx="106">
                  <c:v>2.3079999999999998</c:v>
                </c:pt>
                <c:pt idx="107">
                  <c:v>2.3019999999999987</c:v>
                </c:pt>
                <c:pt idx="108">
                  <c:v>2.2429999999999999</c:v>
                </c:pt>
                <c:pt idx="109">
                  <c:v>2.1909999999999998</c:v>
                </c:pt>
                <c:pt idx="110">
                  <c:v>2.1919999999999997</c:v>
                </c:pt>
                <c:pt idx="111">
                  <c:v>2.16</c:v>
                </c:pt>
                <c:pt idx="112">
                  <c:v>2.12</c:v>
                </c:pt>
                <c:pt idx="113">
                  <c:v>2.0959999999999988</c:v>
                </c:pt>
                <c:pt idx="114">
                  <c:v>2.1189999999999998</c:v>
                </c:pt>
                <c:pt idx="115">
                  <c:v>2.1030000000000002</c:v>
                </c:pt>
                <c:pt idx="116">
                  <c:v>2.0859999999999999</c:v>
                </c:pt>
                <c:pt idx="117">
                  <c:v>2.121</c:v>
                </c:pt>
                <c:pt idx="118">
                  <c:v>2.145</c:v>
                </c:pt>
                <c:pt idx="119">
                  <c:v>2.1509999999999998</c:v>
                </c:pt>
                <c:pt idx="120">
                  <c:v>2.1680000000000001</c:v>
                </c:pt>
                <c:pt idx="121">
                  <c:v>2.2200000000000002</c:v>
                </c:pt>
                <c:pt idx="122">
                  <c:v>2.2429999999999999</c:v>
                </c:pt>
                <c:pt idx="123">
                  <c:v>2.2490000000000001</c:v>
                </c:pt>
                <c:pt idx="124">
                  <c:v>2.2869999999999999</c:v>
                </c:pt>
                <c:pt idx="125">
                  <c:v>2.3179999999999987</c:v>
                </c:pt>
                <c:pt idx="126">
                  <c:v>2.3189999999999986</c:v>
                </c:pt>
                <c:pt idx="127">
                  <c:v>2.3189999999999986</c:v>
                </c:pt>
                <c:pt idx="128">
                  <c:v>2.3419999999999987</c:v>
                </c:pt>
                <c:pt idx="129">
                  <c:v>2.3389999999999986</c:v>
                </c:pt>
                <c:pt idx="130">
                  <c:v>2.3139999999999987</c:v>
                </c:pt>
                <c:pt idx="131">
                  <c:v>2.3059999999999987</c:v>
                </c:pt>
                <c:pt idx="132">
                  <c:v>2.3009999999999997</c:v>
                </c:pt>
                <c:pt idx="133">
                  <c:v>2.27</c:v>
                </c:pt>
                <c:pt idx="134">
                  <c:v>2.2349999999999999</c:v>
                </c:pt>
                <c:pt idx="135">
                  <c:v>2.2210000000000001</c:v>
                </c:pt>
                <c:pt idx="136">
                  <c:v>2.2010000000000001</c:v>
                </c:pt>
                <c:pt idx="137">
                  <c:v>2.1659999999999999</c:v>
                </c:pt>
                <c:pt idx="138">
                  <c:v>2.1419999999999999</c:v>
                </c:pt>
                <c:pt idx="139">
                  <c:v>2.1349999999999998</c:v>
                </c:pt>
                <c:pt idx="140">
                  <c:v>2.1219999999999999</c:v>
                </c:pt>
                <c:pt idx="141">
                  <c:v>2.1040000000000001</c:v>
                </c:pt>
                <c:pt idx="142">
                  <c:v>2.1030000000000002</c:v>
                </c:pt>
                <c:pt idx="143">
                  <c:v>2.1119999999999997</c:v>
                </c:pt>
                <c:pt idx="144">
                  <c:v>2.117</c:v>
                </c:pt>
                <c:pt idx="145">
                  <c:v>2.121</c:v>
                </c:pt>
                <c:pt idx="146">
                  <c:v>2.14</c:v>
                </c:pt>
                <c:pt idx="147">
                  <c:v>2.165</c:v>
                </c:pt>
                <c:pt idx="148">
                  <c:v>2.1779999999999999</c:v>
                </c:pt>
                <c:pt idx="149">
                  <c:v>2.1949999999999998</c:v>
                </c:pt>
                <c:pt idx="150">
                  <c:v>2.218</c:v>
                </c:pt>
                <c:pt idx="151">
                  <c:v>2.242</c:v>
                </c:pt>
                <c:pt idx="152">
                  <c:v>2.25</c:v>
                </c:pt>
                <c:pt idx="153">
                  <c:v>2.2599999999999998</c:v>
                </c:pt>
                <c:pt idx="154">
                  <c:v>2.2770000000000001</c:v>
                </c:pt>
                <c:pt idx="155">
                  <c:v>2.2789999999999999</c:v>
                </c:pt>
                <c:pt idx="156">
                  <c:v>2.2730000000000001</c:v>
                </c:pt>
                <c:pt idx="157">
                  <c:v>2.2690000000000001</c:v>
                </c:pt>
                <c:pt idx="158">
                  <c:v>2.2690000000000001</c:v>
                </c:pt>
                <c:pt idx="159">
                  <c:v>2.25</c:v>
                </c:pt>
                <c:pt idx="160">
                  <c:v>2.2290000000000001</c:v>
                </c:pt>
                <c:pt idx="161">
                  <c:v>2.2189999999999999</c:v>
                </c:pt>
                <c:pt idx="162">
                  <c:v>2.202</c:v>
                </c:pt>
                <c:pt idx="163">
                  <c:v>2.1759999999999997</c:v>
                </c:pt>
                <c:pt idx="164">
                  <c:v>2.1559999999999997</c:v>
                </c:pt>
                <c:pt idx="165">
                  <c:v>2.15</c:v>
                </c:pt>
                <c:pt idx="166">
                  <c:v>2.1319999999999997</c:v>
                </c:pt>
                <c:pt idx="167">
                  <c:v>2.113</c:v>
                </c:pt>
                <c:pt idx="168">
                  <c:v>2.1119999999999997</c:v>
                </c:pt>
                <c:pt idx="169">
                  <c:v>2.1139999999999999</c:v>
                </c:pt>
                <c:pt idx="170">
                  <c:v>2.1070000000000002</c:v>
                </c:pt>
                <c:pt idx="171">
                  <c:v>2.1070000000000002</c:v>
                </c:pt>
                <c:pt idx="172">
                  <c:v>2.1240000000000001</c:v>
                </c:pt>
                <c:pt idx="173">
                  <c:v>2.1339999999999999</c:v>
                </c:pt>
                <c:pt idx="174">
                  <c:v>2.1389999999999998</c:v>
                </c:pt>
                <c:pt idx="175">
                  <c:v>2.1559999999999997</c:v>
                </c:pt>
                <c:pt idx="176">
                  <c:v>2.1779999999999999</c:v>
                </c:pt>
                <c:pt idx="177">
                  <c:v>2.1890000000000001</c:v>
                </c:pt>
                <c:pt idx="178">
                  <c:v>2.1970000000000001</c:v>
                </c:pt>
                <c:pt idx="179">
                  <c:v>2.2159999999999997</c:v>
                </c:pt>
                <c:pt idx="180">
                  <c:v>2.2290000000000001</c:v>
                </c:pt>
                <c:pt idx="181">
                  <c:v>2.23</c:v>
                </c:pt>
                <c:pt idx="182">
                  <c:v>2.234</c:v>
                </c:pt>
                <c:pt idx="183">
                  <c:v>2.2400000000000002</c:v>
                </c:pt>
                <c:pt idx="184">
                  <c:v>2.2359999999999998</c:v>
                </c:pt>
                <c:pt idx="185">
                  <c:v>2.2250000000000001</c:v>
                </c:pt>
                <c:pt idx="186">
                  <c:v>2.2189999999999999</c:v>
                </c:pt>
                <c:pt idx="187">
                  <c:v>2.2109999999999999</c:v>
                </c:pt>
                <c:pt idx="188">
                  <c:v>2.1949999999999998</c:v>
                </c:pt>
                <c:pt idx="189">
                  <c:v>2.1789999999999998</c:v>
                </c:pt>
                <c:pt idx="190">
                  <c:v>2.1680000000000001</c:v>
                </c:pt>
                <c:pt idx="191">
                  <c:v>2.1539999999999999</c:v>
                </c:pt>
                <c:pt idx="192">
                  <c:v>2.1379999999999999</c:v>
                </c:pt>
                <c:pt idx="193">
                  <c:v>2.1269999999999998</c:v>
                </c:pt>
                <c:pt idx="194">
                  <c:v>2.12</c:v>
                </c:pt>
                <c:pt idx="195">
                  <c:v>2.113</c:v>
                </c:pt>
                <c:pt idx="196">
                  <c:v>2.1070000000000002</c:v>
                </c:pt>
                <c:pt idx="197">
                  <c:v>2.1070000000000002</c:v>
                </c:pt>
                <c:pt idx="198">
                  <c:v>2.1119999999999997</c:v>
                </c:pt>
                <c:pt idx="199">
                  <c:v>2.1149999999999998</c:v>
                </c:pt>
                <c:pt idx="200">
                  <c:v>2.121</c:v>
                </c:pt>
                <c:pt idx="201">
                  <c:v>2.1319999999999997</c:v>
                </c:pt>
                <c:pt idx="202">
                  <c:v>2.145</c:v>
                </c:pt>
                <c:pt idx="203">
                  <c:v>2.1539999999999999</c:v>
                </c:pt>
                <c:pt idx="204">
                  <c:v>2.1640000000000001</c:v>
                </c:pt>
                <c:pt idx="205">
                  <c:v>2.1789999999999998</c:v>
                </c:pt>
                <c:pt idx="206">
                  <c:v>2.1890000000000001</c:v>
                </c:pt>
                <c:pt idx="207">
                  <c:v>2.194</c:v>
                </c:pt>
                <c:pt idx="208">
                  <c:v>2.2010000000000001</c:v>
                </c:pt>
                <c:pt idx="209">
                  <c:v>2.2080000000000002</c:v>
                </c:pt>
                <c:pt idx="210">
                  <c:v>2.2080000000000002</c:v>
                </c:pt>
                <c:pt idx="211">
                  <c:v>2.2040000000000002</c:v>
                </c:pt>
                <c:pt idx="212">
                  <c:v>2.202</c:v>
                </c:pt>
                <c:pt idx="213">
                  <c:v>2.198</c:v>
                </c:pt>
                <c:pt idx="214">
                  <c:v>2.1869999999999998</c:v>
                </c:pt>
                <c:pt idx="215">
                  <c:v>2.1759999999999997</c:v>
                </c:pt>
                <c:pt idx="216">
                  <c:v>2.169</c:v>
                </c:pt>
                <c:pt idx="217">
                  <c:v>2.157</c:v>
                </c:pt>
                <c:pt idx="218">
                  <c:v>2.1429999999999998</c:v>
                </c:pt>
                <c:pt idx="219">
                  <c:v>2.133</c:v>
                </c:pt>
                <c:pt idx="220">
                  <c:v>2.1269999999999998</c:v>
                </c:pt>
                <c:pt idx="221">
                  <c:v>2.117</c:v>
                </c:pt>
                <c:pt idx="222">
                  <c:v>2.109</c:v>
                </c:pt>
                <c:pt idx="223">
                  <c:v>2.1080000000000001</c:v>
                </c:pt>
                <c:pt idx="224">
                  <c:v>2.1080000000000001</c:v>
                </c:pt>
                <c:pt idx="225">
                  <c:v>2.1059999999999999</c:v>
                </c:pt>
                <c:pt idx="226">
                  <c:v>2.11</c:v>
                </c:pt>
                <c:pt idx="227">
                  <c:v>2.1179999999999999</c:v>
                </c:pt>
                <c:pt idx="228">
                  <c:v>2.1240000000000001</c:v>
                </c:pt>
                <c:pt idx="229">
                  <c:v>2.129</c:v>
                </c:pt>
                <c:pt idx="230">
                  <c:v>2.14</c:v>
                </c:pt>
                <c:pt idx="231">
                  <c:v>2.1509999999999998</c:v>
                </c:pt>
                <c:pt idx="232">
                  <c:v>2.1579999999999999</c:v>
                </c:pt>
                <c:pt idx="233">
                  <c:v>2.165</c:v>
                </c:pt>
                <c:pt idx="234">
                  <c:v>2.1749999999999998</c:v>
                </c:pt>
                <c:pt idx="235">
                  <c:v>2.1800000000000002</c:v>
                </c:pt>
                <c:pt idx="236">
                  <c:v>2.1819999999999999</c:v>
                </c:pt>
                <c:pt idx="237">
                  <c:v>2.1840000000000002</c:v>
                </c:pt>
                <c:pt idx="238">
                  <c:v>2.1850000000000001</c:v>
                </c:pt>
                <c:pt idx="239">
                  <c:v>2.1819999999999999</c:v>
                </c:pt>
                <c:pt idx="240">
                  <c:v>2.1759999999999997</c:v>
                </c:pt>
                <c:pt idx="241">
                  <c:v>2.1709999999999998</c:v>
                </c:pt>
                <c:pt idx="242">
                  <c:v>2.165</c:v>
                </c:pt>
                <c:pt idx="243">
                  <c:v>2.1549999999999998</c:v>
                </c:pt>
                <c:pt idx="244">
                  <c:v>2.145</c:v>
                </c:pt>
                <c:pt idx="245">
                  <c:v>2.1379999999999999</c:v>
                </c:pt>
                <c:pt idx="246">
                  <c:v>2.129</c:v>
                </c:pt>
                <c:pt idx="247">
                  <c:v>2.12</c:v>
                </c:pt>
                <c:pt idx="248">
                  <c:v>2.1139999999999999</c:v>
                </c:pt>
                <c:pt idx="249">
                  <c:v>2.11</c:v>
                </c:pt>
                <c:pt idx="250">
                  <c:v>2.1059999999999999</c:v>
                </c:pt>
                <c:pt idx="251">
                  <c:v>2.1040000000000001</c:v>
                </c:pt>
                <c:pt idx="252">
                  <c:v>2.1040000000000001</c:v>
                </c:pt>
                <c:pt idx="253">
                  <c:v>2.1080000000000001</c:v>
                </c:pt>
                <c:pt idx="254">
                  <c:v>2.1109999999999998</c:v>
                </c:pt>
                <c:pt idx="255">
                  <c:v>2.1149999999999998</c:v>
                </c:pt>
                <c:pt idx="256">
                  <c:v>2.1219999999999999</c:v>
                </c:pt>
                <c:pt idx="257">
                  <c:v>2.13</c:v>
                </c:pt>
                <c:pt idx="258">
                  <c:v>2.1359999999999997</c:v>
                </c:pt>
                <c:pt idx="259">
                  <c:v>2.1429999999999998</c:v>
                </c:pt>
                <c:pt idx="260">
                  <c:v>2.1509999999999998</c:v>
                </c:pt>
                <c:pt idx="261">
                  <c:v>2.157</c:v>
                </c:pt>
                <c:pt idx="262">
                  <c:v>2.16</c:v>
                </c:pt>
                <c:pt idx="263">
                  <c:v>2.1640000000000001</c:v>
                </c:pt>
                <c:pt idx="264">
                  <c:v>2.1669999999999998</c:v>
                </c:pt>
                <c:pt idx="265">
                  <c:v>2.1659999999999999</c:v>
                </c:pt>
                <c:pt idx="266">
                  <c:v>2.1640000000000001</c:v>
                </c:pt>
                <c:pt idx="267">
                  <c:v>2.1619999999999999</c:v>
                </c:pt>
                <c:pt idx="268">
                  <c:v>2.1579999999999999</c:v>
                </c:pt>
                <c:pt idx="269">
                  <c:v>2.1509999999999998</c:v>
                </c:pt>
                <c:pt idx="270">
                  <c:v>2.1440000000000001</c:v>
                </c:pt>
                <c:pt idx="271">
                  <c:v>2.1389999999999998</c:v>
                </c:pt>
                <c:pt idx="272">
                  <c:v>2.1309999999999998</c:v>
                </c:pt>
                <c:pt idx="273">
                  <c:v>2.1230000000000002</c:v>
                </c:pt>
                <c:pt idx="274">
                  <c:v>2.117</c:v>
                </c:pt>
                <c:pt idx="275">
                  <c:v>2.1119999999999997</c:v>
                </c:pt>
                <c:pt idx="276">
                  <c:v>2.1070000000000002</c:v>
                </c:pt>
                <c:pt idx="277">
                  <c:v>2.1030000000000002</c:v>
                </c:pt>
                <c:pt idx="278">
                  <c:v>2.1030000000000002</c:v>
                </c:pt>
                <c:pt idx="279">
                  <c:v>2.1030000000000002</c:v>
                </c:pt>
                <c:pt idx="280">
                  <c:v>2.1030000000000002</c:v>
                </c:pt>
                <c:pt idx="281">
                  <c:v>2.1059999999999999</c:v>
                </c:pt>
                <c:pt idx="282">
                  <c:v>2.11</c:v>
                </c:pt>
                <c:pt idx="283">
                  <c:v>2.1149999999999998</c:v>
                </c:pt>
                <c:pt idx="284">
                  <c:v>2.12</c:v>
                </c:pt>
                <c:pt idx="285">
                  <c:v>2.1259999999999999</c:v>
                </c:pt>
                <c:pt idx="286">
                  <c:v>2.1319999999999997</c:v>
                </c:pt>
                <c:pt idx="287">
                  <c:v>2.137</c:v>
                </c:pt>
                <c:pt idx="288">
                  <c:v>2.1419999999999999</c:v>
                </c:pt>
                <c:pt idx="289">
                  <c:v>2.1469999999999998</c:v>
                </c:pt>
                <c:pt idx="290">
                  <c:v>2.15</c:v>
                </c:pt>
                <c:pt idx="291">
                  <c:v>2.1509999999999998</c:v>
                </c:pt>
                <c:pt idx="292">
                  <c:v>2.1519999999999997</c:v>
                </c:pt>
                <c:pt idx="293">
                  <c:v>2.1509999999999998</c:v>
                </c:pt>
                <c:pt idx="294">
                  <c:v>2.149</c:v>
                </c:pt>
                <c:pt idx="295">
                  <c:v>2.145</c:v>
                </c:pt>
                <c:pt idx="296">
                  <c:v>2.141</c:v>
                </c:pt>
                <c:pt idx="297">
                  <c:v>2.1359999999999997</c:v>
                </c:pt>
                <c:pt idx="298">
                  <c:v>2.13</c:v>
                </c:pt>
                <c:pt idx="299">
                  <c:v>2.1240000000000001</c:v>
                </c:pt>
              </c:numCache>
            </c:numRef>
          </c:yVal>
          <c:smooth val="0"/>
        </c:ser>
        <c:ser>
          <c:idx val="1"/>
          <c:order val="1"/>
          <c:tx>
            <c:v>400 nm</c:v>
          </c:tx>
          <c:marker>
            <c:symbol val="none"/>
          </c:marker>
          <c:xVal>
            <c:numRef>
              <c:f>Sheet1!$B$1:$B$300</c:f>
              <c:numCache>
                <c:formatCode>General</c:formatCode>
                <c:ptCount val="30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  <c:pt idx="80">
                  <c:v>810</c:v>
                </c:pt>
                <c:pt idx="81">
                  <c:v>820</c:v>
                </c:pt>
                <c:pt idx="82">
                  <c:v>830</c:v>
                </c:pt>
                <c:pt idx="83">
                  <c:v>840</c:v>
                </c:pt>
                <c:pt idx="84">
                  <c:v>850</c:v>
                </c:pt>
                <c:pt idx="85">
                  <c:v>860</c:v>
                </c:pt>
                <c:pt idx="86">
                  <c:v>870</c:v>
                </c:pt>
                <c:pt idx="87">
                  <c:v>880</c:v>
                </c:pt>
                <c:pt idx="88">
                  <c:v>890</c:v>
                </c:pt>
                <c:pt idx="89">
                  <c:v>900</c:v>
                </c:pt>
                <c:pt idx="90">
                  <c:v>910</c:v>
                </c:pt>
                <c:pt idx="91">
                  <c:v>920</c:v>
                </c:pt>
                <c:pt idx="92">
                  <c:v>930</c:v>
                </c:pt>
                <c:pt idx="93">
                  <c:v>940</c:v>
                </c:pt>
                <c:pt idx="94">
                  <c:v>950</c:v>
                </c:pt>
                <c:pt idx="95">
                  <c:v>960</c:v>
                </c:pt>
                <c:pt idx="96">
                  <c:v>970</c:v>
                </c:pt>
                <c:pt idx="97">
                  <c:v>980</c:v>
                </c:pt>
                <c:pt idx="98">
                  <c:v>990</c:v>
                </c:pt>
                <c:pt idx="99">
                  <c:v>1000</c:v>
                </c:pt>
                <c:pt idx="100">
                  <c:v>1010</c:v>
                </c:pt>
                <c:pt idx="101">
                  <c:v>1020</c:v>
                </c:pt>
                <c:pt idx="102">
                  <c:v>1030</c:v>
                </c:pt>
                <c:pt idx="103">
                  <c:v>1040</c:v>
                </c:pt>
                <c:pt idx="104">
                  <c:v>1050</c:v>
                </c:pt>
                <c:pt idx="105">
                  <c:v>1060</c:v>
                </c:pt>
                <c:pt idx="106">
                  <c:v>1070</c:v>
                </c:pt>
                <c:pt idx="107">
                  <c:v>1080</c:v>
                </c:pt>
                <c:pt idx="108">
                  <c:v>1090</c:v>
                </c:pt>
                <c:pt idx="109">
                  <c:v>1100</c:v>
                </c:pt>
                <c:pt idx="110">
                  <c:v>1110</c:v>
                </c:pt>
                <c:pt idx="111">
                  <c:v>1120</c:v>
                </c:pt>
                <c:pt idx="112">
                  <c:v>1130</c:v>
                </c:pt>
                <c:pt idx="113">
                  <c:v>1140</c:v>
                </c:pt>
                <c:pt idx="114">
                  <c:v>1150</c:v>
                </c:pt>
                <c:pt idx="115">
                  <c:v>1160</c:v>
                </c:pt>
                <c:pt idx="116">
                  <c:v>1170</c:v>
                </c:pt>
                <c:pt idx="117">
                  <c:v>1180</c:v>
                </c:pt>
                <c:pt idx="118">
                  <c:v>1190</c:v>
                </c:pt>
                <c:pt idx="119">
                  <c:v>1200</c:v>
                </c:pt>
                <c:pt idx="120">
                  <c:v>1210</c:v>
                </c:pt>
                <c:pt idx="121">
                  <c:v>1220</c:v>
                </c:pt>
                <c:pt idx="122">
                  <c:v>1230</c:v>
                </c:pt>
                <c:pt idx="123">
                  <c:v>1240</c:v>
                </c:pt>
                <c:pt idx="124">
                  <c:v>1250</c:v>
                </c:pt>
                <c:pt idx="125">
                  <c:v>1260</c:v>
                </c:pt>
                <c:pt idx="126">
                  <c:v>1270</c:v>
                </c:pt>
                <c:pt idx="127">
                  <c:v>1280</c:v>
                </c:pt>
                <c:pt idx="128">
                  <c:v>1290</c:v>
                </c:pt>
                <c:pt idx="129">
                  <c:v>1300</c:v>
                </c:pt>
                <c:pt idx="130">
                  <c:v>1310</c:v>
                </c:pt>
                <c:pt idx="131">
                  <c:v>1320</c:v>
                </c:pt>
                <c:pt idx="132">
                  <c:v>1330</c:v>
                </c:pt>
                <c:pt idx="133">
                  <c:v>1340</c:v>
                </c:pt>
                <c:pt idx="134">
                  <c:v>1350</c:v>
                </c:pt>
                <c:pt idx="135">
                  <c:v>1360</c:v>
                </c:pt>
                <c:pt idx="136">
                  <c:v>1370</c:v>
                </c:pt>
                <c:pt idx="137">
                  <c:v>1380</c:v>
                </c:pt>
                <c:pt idx="138">
                  <c:v>1390</c:v>
                </c:pt>
                <c:pt idx="139">
                  <c:v>1400</c:v>
                </c:pt>
                <c:pt idx="140">
                  <c:v>1410</c:v>
                </c:pt>
                <c:pt idx="141">
                  <c:v>1420</c:v>
                </c:pt>
                <c:pt idx="142">
                  <c:v>1430</c:v>
                </c:pt>
                <c:pt idx="143">
                  <c:v>1440</c:v>
                </c:pt>
                <c:pt idx="144">
                  <c:v>1450</c:v>
                </c:pt>
                <c:pt idx="145">
                  <c:v>1460</c:v>
                </c:pt>
                <c:pt idx="146">
                  <c:v>1470</c:v>
                </c:pt>
                <c:pt idx="147">
                  <c:v>1480</c:v>
                </c:pt>
                <c:pt idx="148">
                  <c:v>1490</c:v>
                </c:pt>
                <c:pt idx="149">
                  <c:v>1500</c:v>
                </c:pt>
                <c:pt idx="150">
                  <c:v>1510</c:v>
                </c:pt>
                <c:pt idx="151">
                  <c:v>1520</c:v>
                </c:pt>
                <c:pt idx="152">
                  <c:v>1530</c:v>
                </c:pt>
                <c:pt idx="153">
                  <c:v>1540</c:v>
                </c:pt>
                <c:pt idx="154">
                  <c:v>1550</c:v>
                </c:pt>
                <c:pt idx="155">
                  <c:v>1560</c:v>
                </c:pt>
                <c:pt idx="156">
                  <c:v>1570</c:v>
                </c:pt>
                <c:pt idx="157">
                  <c:v>1580</c:v>
                </c:pt>
                <c:pt idx="158">
                  <c:v>1590</c:v>
                </c:pt>
                <c:pt idx="159">
                  <c:v>1600</c:v>
                </c:pt>
                <c:pt idx="160">
                  <c:v>1610</c:v>
                </c:pt>
                <c:pt idx="161">
                  <c:v>1620</c:v>
                </c:pt>
                <c:pt idx="162">
                  <c:v>1630</c:v>
                </c:pt>
                <c:pt idx="163">
                  <c:v>1640</c:v>
                </c:pt>
                <c:pt idx="164">
                  <c:v>1650</c:v>
                </c:pt>
                <c:pt idx="165">
                  <c:v>1660</c:v>
                </c:pt>
                <c:pt idx="166">
                  <c:v>1670</c:v>
                </c:pt>
                <c:pt idx="167">
                  <c:v>1680</c:v>
                </c:pt>
                <c:pt idx="168">
                  <c:v>1690</c:v>
                </c:pt>
                <c:pt idx="169">
                  <c:v>1700</c:v>
                </c:pt>
                <c:pt idx="170">
                  <c:v>1710</c:v>
                </c:pt>
                <c:pt idx="171">
                  <c:v>1720</c:v>
                </c:pt>
                <c:pt idx="172">
                  <c:v>1730</c:v>
                </c:pt>
                <c:pt idx="173">
                  <c:v>1740</c:v>
                </c:pt>
                <c:pt idx="174">
                  <c:v>1750</c:v>
                </c:pt>
                <c:pt idx="175">
                  <c:v>1760</c:v>
                </c:pt>
                <c:pt idx="176">
                  <c:v>1770</c:v>
                </c:pt>
                <c:pt idx="177">
                  <c:v>1780</c:v>
                </c:pt>
                <c:pt idx="178">
                  <c:v>1790</c:v>
                </c:pt>
                <c:pt idx="179">
                  <c:v>1800</c:v>
                </c:pt>
                <c:pt idx="180">
                  <c:v>1810</c:v>
                </c:pt>
                <c:pt idx="181">
                  <c:v>1820</c:v>
                </c:pt>
                <c:pt idx="182">
                  <c:v>1830</c:v>
                </c:pt>
                <c:pt idx="183">
                  <c:v>1840</c:v>
                </c:pt>
                <c:pt idx="184">
                  <c:v>1850</c:v>
                </c:pt>
                <c:pt idx="185">
                  <c:v>1860</c:v>
                </c:pt>
                <c:pt idx="186">
                  <c:v>1870</c:v>
                </c:pt>
                <c:pt idx="187">
                  <c:v>1880</c:v>
                </c:pt>
                <c:pt idx="188">
                  <c:v>1890</c:v>
                </c:pt>
                <c:pt idx="189">
                  <c:v>1900</c:v>
                </c:pt>
                <c:pt idx="190">
                  <c:v>1910</c:v>
                </c:pt>
                <c:pt idx="191">
                  <c:v>1920</c:v>
                </c:pt>
                <c:pt idx="192">
                  <c:v>1930</c:v>
                </c:pt>
                <c:pt idx="193">
                  <c:v>1940</c:v>
                </c:pt>
                <c:pt idx="194">
                  <c:v>1950</c:v>
                </c:pt>
                <c:pt idx="195">
                  <c:v>1960</c:v>
                </c:pt>
                <c:pt idx="196">
                  <c:v>1970</c:v>
                </c:pt>
                <c:pt idx="197">
                  <c:v>1980</c:v>
                </c:pt>
                <c:pt idx="198">
                  <c:v>1990</c:v>
                </c:pt>
                <c:pt idx="199">
                  <c:v>2000</c:v>
                </c:pt>
                <c:pt idx="200">
                  <c:v>2010</c:v>
                </c:pt>
                <c:pt idx="201">
                  <c:v>2020</c:v>
                </c:pt>
                <c:pt idx="202">
                  <c:v>2030</c:v>
                </c:pt>
                <c:pt idx="203">
                  <c:v>2040</c:v>
                </c:pt>
                <c:pt idx="204">
                  <c:v>2050</c:v>
                </c:pt>
                <c:pt idx="205">
                  <c:v>2060</c:v>
                </c:pt>
                <c:pt idx="206">
                  <c:v>2070</c:v>
                </c:pt>
                <c:pt idx="207">
                  <c:v>2080</c:v>
                </c:pt>
                <c:pt idx="208">
                  <c:v>2090</c:v>
                </c:pt>
                <c:pt idx="209">
                  <c:v>2100</c:v>
                </c:pt>
                <c:pt idx="210">
                  <c:v>2110</c:v>
                </c:pt>
                <c:pt idx="211">
                  <c:v>2120</c:v>
                </c:pt>
                <c:pt idx="212">
                  <c:v>2130</c:v>
                </c:pt>
                <c:pt idx="213">
                  <c:v>2140</c:v>
                </c:pt>
                <c:pt idx="214">
                  <c:v>2150</c:v>
                </c:pt>
                <c:pt idx="215">
                  <c:v>2160</c:v>
                </c:pt>
                <c:pt idx="216">
                  <c:v>2170</c:v>
                </c:pt>
                <c:pt idx="217">
                  <c:v>2180</c:v>
                </c:pt>
                <c:pt idx="218">
                  <c:v>2190</c:v>
                </c:pt>
                <c:pt idx="219">
                  <c:v>2200</c:v>
                </c:pt>
                <c:pt idx="220">
                  <c:v>2210</c:v>
                </c:pt>
                <c:pt idx="221">
                  <c:v>2220</c:v>
                </c:pt>
                <c:pt idx="222">
                  <c:v>2230</c:v>
                </c:pt>
                <c:pt idx="223">
                  <c:v>2240</c:v>
                </c:pt>
                <c:pt idx="224">
                  <c:v>2250</c:v>
                </c:pt>
                <c:pt idx="225">
                  <c:v>2260</c:v>
                </c:pt>
                <c:pt idx="226">
                  <c:v>2270</c:v>
                </c:pt>
                <c:pt idx="227">
                  <c:v>2280</c:v>
                </c:pt>
                <c:pt idx="228">
                  <c:v>2290</c:v>
                </c:pt>
                <c:pt idx="229">
                  <c:v>2300</c:v>
                </c:pt>
                <c:pt idx="230">
                  <c:v>2310</c:v>
                </c:pt>
                <c:pt idx="231">
                  <c:v>2320</c:v>
                </c:pt>
                <c:pt idx="232">
                  <c:v>2330</c:v>
                </c:pt>
                <c:pt idx="233">
                  <c:v>2340</c:v>
                </c:pt>
                <c:pt idx="234">
                  <c:v>2350</c:v>
                </c:pt>
                <c:pt idx="235">
                  <c:v>2360</c:v>
                </c:pt>
                <c:pt idx="236">
                  <c:v>2370</c:v>
                </c:pt>
                <c:pt idx="237">
                  <c:v>2380</c:v>
                </c:pt>
                <c:pt idx="238">
                  <c:v>2390</c:v>
                </c:pt>
                <c:pt idx="239">
                  <c:v>2400</c:v>
                </c:pt>
                <c:pt idx="240">
                  <c:v>2410</c:v>
                </c:pt>
                <c:pt idx="241">
                  <c:v>2420</c:v>
                </c:pt>
                <c:pt idx="242">
                  <c:v>2430</c:v>
                </c:pt>
                <c:pt idx="243">
                  <c:v>2440</c:v>
                </c:pt>
                <c:pt idx="244">
                  <c:v>2450</c:v>
                </c:pt>
                <c:pt idx="245">
                  <c:v>2460</c:v>
                </c:pt>
                <c:pt idx="246">
                  <c:v>2470</c:v>
                </c:pt>
                <c:pt idx="247">
                  <c:v>2480</c:v>
                </c:pt>
                <c:pt idx="248">
                  <c:v>2490</c:v>
                </c:pt>
                <c:pt idx="249">
                  <c:v>2500</c:v>
                </c:pt>
                <c:pt idx="250">
                  <c:v>2510</c:v>
                </c:pt>
                <c:pt idx="251">
                  <c:v>2520</c:v>
                </c:pt>
                <c:pt idx="252">
                  <c:v>2530</c:v>
                </c:pt>
                <c:pt idx="253">
                  <c:v>2540</c:v>
                </c:pt>
                <c:pt idx="254">
                  <c:v>2550</c:v>
                </c:pt>
                <c:pt idx="255">
                  <c:v>2560</c:v>
                </c:pt>
                <c:pt idx="256">
                  <c:v>2570</c:v>
                </c:pt>
                <c:pt idx="257">
                  <c:v>2580</c:v>
                </c:pt>
                <c:pt idx="258">
                  <c:v>2590</c:v>
                </c:pt>
                <c:pt idx="259">
                  <c:v>2600</c:v>
                </c:pt>
                <c:pt idx="260">
                  <c:v>2610</c:v>
                </c:pt>
                <c:pt idx="261">
                  <c:v>2620</c:v>
                </c:pt>
                <c:pt idx="262">
                  <c:v>2630</c:v>
                </c:pt>
                <c:pt idx="263">
                  <c:v>2640</c:v>
                </c:pt>
                <c:pt idx="264">
                  <c:v>2650</c:v>
                </c:pt>
                <c:pt idx="265">
                  <c:v>2660</c:v>
                </c:pt>
                <c:pt idx="266">
                  <c:v>2670</c:v>
                </c:pt>
                <c:pt idx="267">
                  <c:v>2680</c:v>
                </c:pt>
                <c:pt idx="268">
                  <c:v>2690</c:v>
                </c:pt>
                <c:pt idx="269">
                  <c:v>2700</c:v>
                </c:pt>
                <c:pt idx="270">
                  <c:v>2710</c:v>
                </c:pt>
                <c:pt idx="271">
                  <c:v>2720</c:v>
                </c:pt>
                <c:pt idx="272">
                  <c:v>2730</c:v>
                </c:pt>
                <c:pt idx="273">
                  <c:v>2740</c:v>
                </c:pt>
                <c:pt idx="274">
                  <c:v>2750</c:v>
                </c:pt>
                <c:pt idx="275">
                  <c:v>2760</c:v>
                </c:pt>
                <c:pt idx="276">
                  <c:v>2770</c:v>
                </c:pt>
                <c:pt idx="277">
                  <c:v>2780</c:v>
                </c:pt>
                <c:pt idx="278">
                  <c:v>2790</c:v>
                </c:pt>
                <c:pt idx="279">
                  <c:v>2800</c:v>
                </c:pt>
                <c:pt idx="280">
                  <c:v>2810</c:v>
                </c:pt>
                <c:pt idx="281">
                  <c:v>2820</c:v>
                </c:pt>
                <c:pt idx="282">
                  <c:v>2830</c:v>
                </c:pt>
                <c:pt idx="283">
                  <c:v>2840</c:v>
                </c:pt>
                <c:pt idx="284">
                  <c:v>2850</c:v>
                </c:pt>
                <c:pt idx="285">
                  <c:v>2860</c:v>
                </c:pt>
                <c:pt idx="286">
                  <c:v>2870</c:v>
                </c:pt>
                <c:pt idx="287">
                  <c:v>2880</c:v>
                </c:pt>
                <c:pt idx="288">
                  <c:v>2890</c:v>
                </c:pt>
                <c:pt idx="289">
                  <c:v>2900</c:v>
                </c:pt>
                <c:pt idx="290">
                  <c:v>2910</c:v>
                </c:pt>
                <c:pt idx="291">
                  <c:v>2920</c:v>
                </c:pt>
                <c:pt idx="292">
                  <c:v>2930</c:v>
                </c:pt>
                <c:pt idx="293">
                  <c:v>2940</c:v>
                </c:pt>
                <c:pt idx="294">
                  <c:v>2950</c:v>
                </c:pt>
                <c:pt idx="295">
                  <c:v>2960</c:v>
                </c:pt>
                <c:pt idx="296">
                  <c:v>2970</c:v>
                </c:pt>
                <c:pt idx="297">
                  <c:v>2980</c:v>
                </c:pt>
                <c:pt idx="298">
                  <c:v>2990</c:v>
                </c:pt>
                <c:pt idx="299">
                  <c:v>3000</c:v>
                </c:pt>
              </c:numCache>
            </c:numRef>
          </c:xVal>
          <c:yVal>
            <c:numRef>
              <c:f>Sheet1!$K$1:$K$300</c:f>
              <c:numCache>
                <c:formatCode>General</c:formatCode>
                <c:ptCount val="300"/>
                <c:pt idx="0">
                  <c:v>3.0000000000000027E-3</c:v>
                </c:pt>
                <c:pt idx="1">
                  <c:v>9.000000000000008E-3</c:v>
                </c:pt>
                <c:pt idx="2">
                  <c:v>2.4000000000000014E-2</c:v>
                </c:pt>
                <c:pt idx="3">
                  <c:v>5.8000000000000031E-2</c:v>
                </c:pt>
                <c:pt idx="4">
                  <c:v>0.12400000000000004</c:v>
                </c:pt>
                <c:pt idx="5">
                  <c:v>0.23400000000000001</c:v>
                </c:pt>
                <c:pt idx="6">
                  <c:v>0.39000000000000018</c:v>
                </c:pt>
                <c:pt idx="7">
                  <c:v>0.5830000000000003</c:v>
                </c:pt>
                <c:pt idx="8">
                  <c:v>0.81299999999999994</c:v>
                </c:pt>
                <c:pt idx="9">
                  <c:v>1.113</c:v>
                </c:pt>
                <c:pt idx="10">
                  <c:v>1.5209999999999992</c:v>
                </c:pt>
                <c:pt idx="11">
                  <c:v>1.9409999999999994</c:v>
                </c:pt>
                <c:pt idx="12">
                  <c:v>2.2149999999999999</c:v>
                </c:pt>
                <c:pt idx="13">
                  <c:v>2.3939999999999997</c:v>
                </c:pt>
                <c:pt idx="14">
                  <c:v>2.645</c:v>
                </c:pt>
                <c:pt idx="15">
                  <c:v>3.0579999999999998</c:v>
                </c:pt>
                <c:pt idx="16">
                  <c:v>3.4670000000000001</c:v>
                </c:pt>
                <c:pt idx="17">
                  <c:v>3.6280000000000001</c:v>
                </c:pt>
                <c:pt idx="18">
                  <c:v>3.6440000000000001</c:v>
                </c:pt>
                <c:pt idx="19">
                  <c:v>3.7429999999999999</c:v>
                </c:pt>
                <c:pt idx="20">
                  <c:v>4.0449999999999973</c:v>
                </c:pt>
                <c:pt idx="21">
                  <c:v>4.298</c:v>
                </c:pt>
                <c:pt idx="22">
                  <c:v>4.2380000000000004</c:v>
                </c:pt>
                <c:pt idx="23">
                  <c:v>4.0639999999999974</c:v>
                </c:pt>
                <c:pt idx="24">
                  <c:v>4.0039999999999996</c:v>
                </c:pt>
                <c:pt idx="25">
                  <c:v>4.1739999999999995</c:v>
                </c:pt>
                <c:pt idx="26">
                  <c:v>4.22</c:v>
                </c:pt>
                <c:pt idx="27">
                  <c:v>3.96</c:v>
                </c:pt>
                <c:pt idx="28">
                  <c:v>3.661</c:v>
                </c:pt>
                <c:pt idx="29">
                  <c:v>3.5129999999999986</c:v>
                </c:pt>
                <c:pt idx="30">
                  <c:v>3.605</c:v>
                </c:pt>
                <c:pt idx="31">
                  <c:v>3.4749999999999988</c:v>
                </c:pt>
                <c:pt idx="32">
                  <c:v>3.141</c:v>
                </c:pt>
                <c:pt idx="33">
                  <c:v>2.8299999999999987</c:v>
                </c:pt>
                <c:pt idx="34">
                  <c:v>2.7010000000000001</c:v>
                </c:pt>
                <c:pt idx="35">
                  <c:v>2.7850000000000001</c:v>
                </c:pt>
                <c:pt idx="36">
                  <c:v>2.5779999999999998</c:v>
                </c:pt>
                <c:pt idx="37">
                  <c:v>2.3159999999999985</c:v>
                </c:pt>
                <c:pt idx="38">
                  <c:v>2.0840000000000001</c:v>
                </c:pt>
                <c:pt idx="39">
                  <c:v>2.0709999999999997</c:v>
                </c:pt>
                <c:pt idx="40">
                  <c:v>2.1640000000000001</c:v>
                </c:pt>
                <c:pt idx="41">
                  <c:v>2.0159999999999987</c:v>
                </c:pt>
                <c:pt idx="42">
                  <c:v>1.8979999999999992</c:v>
                </c:pt>
                <c:pt idx="43">
                  <c:v>1.7760000000000007</c:v>
                </c:pt>
                <c:pt idx="44">
                  <c:v>1.9249999999999994</c:v>
                </c:pt>
                <c:pt idx="45">
                  <c:v>1.9809999999999994</c:v>
                </c:pt>
                <c:pt idx="46">
                  <c:v>1.9949999999999994</c:v>
                </c:pt>
                <c:pt idx="47">
                  <c:v>1.9829999999999994</c:v>
                </c:pt>
                <c:pt idx="48">
                  <c:v>1.956</c:v>
                </c:pt>
                <c:pt idx="49">
                  <c:v>2.2159999999999997</c:v>
                </c:pt>
                <c:pt idx="50">
                  <c:v>2.2109999999999999</c:v>
                </c:pt>
                <c:pt idx="51">
                  <c:v>2.3779999999999997</c:v>
                </c:pt>
                <c:pt idx="52">
                  <c:v>2.3679999999999999</c:v>
                </c:pt>
                <c:pt idx="53">
                  <c:v>2.4049999999999998</c:v>
                </c:pt>
                <c:pt idx="54">
                  <c:v>2.6059999999999999</c:v>
                </c:pt>
                <c:pt idx="55">
                  <c:v>2.613</c:v>
                </c:pt>
                <c:pt idx="56">
                  <c:v>2.8159999999999985</c:v>
                </c:pt>
                <c:pt idx="57">
                  <c:v>2.73</c:v>
                </c:pt>
                <c:pt idx="58">
                  <c:v>2.8099999999999987</c:v>
                </c:pt>
                <c:pt idx="59">
                  <c:v>2.8109999999999986</c:v>
                </c:pt>
                <c:pt idx="60">
                  <c:v>2.8859999999999997</c:v>
                </c:pt>
                <c:pt idx="61">
                  <c:v>2.9859999999999998</c:v>
                </c:pt>
                <c:pt idx="62">
                  <c:v>2.84</c:v>
                </c:pt>
                <c:pt idx="63">
                  <c:v>2.9049999999999998</c:v>
                </c:pt>
                <c:pt idx="64">
                  <c:v>2.7570000000000001</c:v>
                </c:pt>
                <c:pt idx="65">
                  <c:v>2.8739999999999997</c:v>
                </c:pt>
                <c:pt idx="66">
                  <c:v>2.8029999999999986</c:v>
                </c:pt>
                <c:pt idx="67">
                  <c:v>2.6719999999999997</c:v>
                </c:pt>
                <c:pt idx="68">
                  <c:v>2.6080000000000001</c:v>
                </c:pt>
                <c:pt idx="69">
                  <c:v>2.4989999999999997</c:v>
                </c:pt>
                <c:pt idx="70">
                  <c:v>2.613</c:v>
                </c:pt>
                <c:pt idx="71">
                  <c:v>2.4359999999999986</c:v>
                </c:pt>
                <c:pt idx="72">
                  <c:v>2.3749999999999987</c:v>
                </c:pt>
                <c:pt idx="73">
                  <c:v>2.2229999999999999</c:v>
                </c:pt>
                <c:pt idx="74">
                  <c:v>2.214</c:v>
                </c:pt>
                <c:pt idx="75">
                  <c:v>2.2629999999999999</c:v>
                </c:pt>
                <c:pt idx="76">
                  <c:v>2.13</c:v>
                </c:pt>
                <c:pt idx="77">
                  <c:v>2.089</c:v>
                </c:pt>
                <c:pt idx="78">
                  <c:v>1.9989999999999994</c:v>
                </c:pt>
                <c:pt idx="79">
                  <c:v>2.0949999999999998</c:v>
                </c:pt>
                <c:pt idx="80">
                  <c:v>2.077</c:v>
                </c:pt>
                <c:pt idx="81">
                  <c:v>2.0499999999999998</c:v>
                </c:pt>
                <c:pt idx="82">
                  <c:v>2.004</c:v>
                </c:pt>
                <c:pt idx="83">
                  <c:v>2.028</c:v>
                </c:pt>
                <c:pt idx="84">
                  <c:v>2.1719999999999997</c:v>
                </c:pt>
                <c:pt idx="85">
                  <c:v>2.1539999999999999</c:v>
                </c:pt>
                <c:pt idx="86">
                  <c:v>2.17</c:v>
                </c:pt>
                <c:pt idx="87">
                  <c:v>2.1579999999999999</c:v>
                </c:pt>
                <c:pt idx="88">
                  <c:v>2.2559999999999998</c:v>
                </c:pt>
                <c:pt idx="89">
                  <c:v>2.3569999999999989</c:v>
                </c:pt>
                <c:pt idx="90">
                  <c:v>2.3779999999999997</c:v>
                </c:pt>
                <c:pt idx="91">
                  <c:v>2.3689999999999998</c:v>
                </c:pt>
                <c:pt idx="92">
                  <c:v>2.3899999999999997</c:v>
                </c:pt>
                <c:pt idx="93">
                  <c:v>2.5070000000000001</c:v>
                </c:pt>
                <c:pt idx="94">
                  <c:v>2.5519999999999987</c:v>
                </c:pt>
                <c:pt idx="95">
                  <c:v>2.5519999999999987</c:v>
                </c:pt>
                <c:pt idx="96">
                  <c:v>2.5169999999999986</c:v>
                </c:pt>
                <c:pt idx="97">
                  <c:v>2.5319999999999987</c:v>
                </c:pt>
                <c:pt idx="98">
                  <c:v>2.597</c:v>
                </c:pt>
                <c:pt idx="99">
                  <c:v>2.6080000000000001</c:v>
                </c:pt>
                <c:pt idx="100">
                  <c:v>2.5579999999999998</c:v>
                </c:pt>
                <c:pt idx="101">
                  <c:v>2.5030000000000001</c:v>
                </c:pt>
                <c:pt idx="102">
                  <c:v>2.5</c:v>
                </c:pt>
                <c:pt idx="103">
                  <c:v>2.5149999999999997</c:v>
                </c:pt>
                <c:pt idx="104">
                  <c:v>2.4830000000000001</c:v>
                </c:pt>
                <c:pt idx="105">
                  <c:v>2.4119999999999986</c:v>
                </c:pt>
                <c:pt idx="106">
                  <c:v>2.3459999999999988</c:v>
                </c:pt>
                <c:pt idx="107">
                  <c:v>2.3249999999999997</c:v>
                </c:pt>
                <c:pt idx="108">
                  <c:v>2.323</c:v>
                </c:pt>
                <c:pt idx="109">
                  <c:v>2.274</c:v>
                </c:pt>
                <c:pt idx="110">
                  <c:v>2.2119999999999997</c:v>
                </c:pt>
                <c:pt idx="111">
                  <c:v>2.16</c:v>
                </c:pt>
                <c:pt idx="112">
                  <c:v>2.153</c:v>
                </c:pt>
                <c:pt idx="113">
                  <c:v>2.1459999999999999</c:v>
                </c:pt>
                <c:pt idx="114">
                  <c:v>2.1230000000000002</c:v>
                </c:pt>
                <c:pt idx="115">
                  <c:v>2.0870000000000002</c:v>
                </c:pt>
                <c:pt idx="116">
                  <c:v>2.0630000000000002</c:v>
                </c:pt>
                <c:pt idx="117">
                  <c:v>2.089</c:v>
                </c:pt>
                <c:pt idx="118">
                  <c:v>2.0939999999999999</c:v>
                </c:pt>
                <c:pt idx="119">
                  <c:v>2.109</c:v>
                </c:pt>
                <c:pt idx="120">
                  <c:v>2.1</c:v>
                </c:pt>
                <c:pt idx="121">
                  <c:v>2.1139999999999999</c:v>
                </c:pt>
                <c:pt idx="122">
                  <c:v>2.1539999999999999</c:v>
                </c:pt>
                <c:pt idx="123">
                  <c:v>2.1850000000000001</c:v>
                </c:pt>
                <c:pt idx="124">
                  <c:v>2.2200000000000002</c:v>
                </c:pt>
                <c:pt idx="125">
                  <c:v>2.222</c:v>
                </c:pt>
                <c:pt idx="126">
                  <c:v>2.2589999999999999</c:v>
                </c:pt>
                <c:pt idx="127">
                  <c:v>2.2890000000000001</c:v>
                </c:pt>
                <c:pt idx="128">
                  <c:v>2.3369999999999989</c:v>
                </c:pt>
                <c:pt idx="129">
                  <c:v>2.3579999999999997</c:v>
                </c:pt>
                <c:pt idx="130">
                  <c:v>2.3579999999999997</c:v>
                </c:pt>
                <c:pt idx="131">
                  <c:v>2.3859999999999997</c:v>
                </c:pt>
                <c:pt idx="132">
                  <c:v>2.3949999999999987</c:v>
                </c:pt>
                <c:pt idx="133">
                  <c:v>2.4369999999999985</c:v>
                </c:pt>
                <c:pt idx="134">
                  <c:v>2.4259999999999997</c:v>
                </c:pt>
                <c:pt idx="135">
                  <c:v>2.4119999999999986</c:v>
                </c:pt>
                <c:pt idx="136">
                  <c:v>2.4059999999999997</c:v>
                </c:pt>
                <c:pt idx="137">
                  <c:v>2.403</c:v>
                </c:pt>
                <c:pt idx="138">
                  <c:v>2.4179999999999997</c:v>
                </c:pt>
                <c:pt idx="139">
                  <c:v>2.38</c:v>
                </c:pt>
                <c:pt idx="140">
                  <c:v>2.3509999999999986</c:v>
                </c:pt>
                <c:pt idx="141">
                  <c:v>2.3149999999999986</c:v>
                </c:pt>
                <c:pt idx="142">
                  <c:v>2.3129999999999988</c:v>
                </c:pt>
                <c:pt idx="143">
                  <c:v>2.3019999999999987</c:v>
                </c:pt>
                <c:pt idx="144">
                  <c:v>2.2559999999999998</c:v>
                </c:pt>
                <c:pt idx="145">
                  <c:v>2.2200000000000002</c:v>
                </c:pt>
                <c:pt idx="146">
                  <c:v>2.1829999999999998</c:v>
                </c:pt>
                <c:pt idx="147">
                  <c:v>2.1919999999999997</c:v>
                </c:pt>
                <c:pt idx="148">
                  <c:v>2.1719999999999997</c:v>
                </c:pt>
                <c:pt idx="149">
                  <c:v>2.1389999999999998</c:v>
                </c:pt>
                <c:pt idx="150">
                  <c:v>2.1080000000000001</c:v>
                </c:pt>
                <c:pt idx="151">
                  <c:v>2.0959999999999988</c:v>
                </c:pt>
                <c:pt idx="152">
                  <c:v>2.1189999999999998</c:v>
                </c:pt>
                <c:pt idx="153">
                  <c:v>2.1109999999999998</c:v>
                </c:pt>
                <c:pt idx="154">
                  <c:v>2.1</c:v>
                </c:pt>
                <c:pt idx="155">
                  <c:v>2.0859999999999999</c:v>
                </c:pt>
                <c:pt idx="156">
                  <c:v>2.1070000000000002</c:v>
                </c:pt>
                <c:pt idx="157">
                  <c:v>2.1389999999999998</c:v>
                </c:pt>
                <c:pt idx="158">
                  <c:v>2.1480000000000001</c:v>
                </c:pt>
                <c:pt idx="159">
                  <c:v>2.1509999999999998</c:v>
                </c:pt>
                <c:pt idx="160">
                  <c:v>2.1579999999999999</c:v>
                </c:pt>
                <c:pt idx="161">
                  <c:v>2.1970000000000001</c:v>
                </c:pt>
                <c:pt idx="162">
                  <c:v>2.2280000000000002</c:v>
                </c:pt>
                <c:pt idx="163">
                  <c:v>2.2429999999999999</c:v>
                </c:pt>
                <c:pt idx="164">
                  <c:v>2.246</c:v>
                </c:pt>
                <c:pt idx="165">
                  <c:v>2.262</c:v>
                </c:pt>
                <c:pt idx="166">
                  <c:v>2.298</c:v>
                </c:pt>
                <c:pt idx="167">
                  <c:v>2.3179999999999987</c:v>
                </c:pt>
                <c:pt idx="168">
                  <c:v>2.3209999999999997</c:v>
                </c:pt>
                <c:pt idx="169">
                  <c:v>2.3149999999999986</c:v>
                </c:pt>
                <c:pt idx="170">
                  <c:v>2.3249999999999997</c:v>
                </c:pt>
                <c:pt idx="171">
                  <c:v>2.3419999999999987</c:v>
                </c:pt>
                <c:pt idx="172">
                  <c:v>2.343</c:v>
                </c:pt>
                <c:pt idx="173">
                  <c:v>2.327</c:v>
                </c:pt>
                <c:pt idx="174">
                  <c:v>2.3089999999999997</c:v>
                </c:pt>
                <c:pt idx="175">
                  <c:v>2.3059999999999987</c:v>
                </c:pt>
                <c:pt idx="176">
                  <c:v>2.3039999999999998</c:v>
                </c:pt>
                <c:pt idx="177">
                  <c:v>2.2880000000000011</c:v>
                </c:pt>
                <c:pt idx="178">
                  <c:v>2.2599999999999998</c:v>
                </c:pt>
                <c:pt idx="179">
                  <c:v>2.2349999999999999</c:v>
                </c:pt>
                <c:pt idx="180">
                  <c:v>2.2240000000000002</c:v>
                </c:pt>
                <c:pt idx="181">
                  <c:v>2.2130000000000001</c:v>
                </c:pt>
                <c:pt idx="182">
                  <c:v>2.1930000000000001</c:v>
                </c:pt>
                <c:pt idx="183">
                  <c:v>2.1659999999999999</c:v>
                </c:pt>
                <c:pt idx="184">
                  <c:v>2.1459999999999999</c:v>
                </c:pt>
                <c:pt idx="185">
                  <c:v>2.1379999999999999</c:v>
                </c:pt>
                <c:pt idx="186">
                  <c:v>2.1319999999999997</c:v>
                </c:pt>
                <c:pt idx="187">
                  <c:v>2.1219999999999999</c:v>
                </c:pt>
                <c:pt idx="188">
                  <c:v>2.1080000000000001</c:v>
                </c:pt>
                <c:pt idx="189">
                  <c:v>2.1</c:v>
                </c:pt>
                <c:pt idx="190">
                  <c:v>2.105</c:v>
                </c:pt>
                <c:pt idx="191">
                  <c:v>2.1119999999999997</c:v>
                </c:pt>
                <c:pt idx="192">
                  <c:v>2.117</c:v>
                </c:pt>
                <c:pt idx="193">
                  <c:v>2.117</c:v>
                </c:pt>
                <c:pt idx="194">
                  <c:v>2.125</c:v>
                </c:pt>
                <c:pt idx="195">
                  <c:v>2.14</c:v>
                </c:pt>
                <c:pt idx="196">
                  <c:v>2.1589999999999998</c:v>
                </c:pt>
                <c:pt idx="197">
                  <c:v>2.173</c:v>
                </c:pt>
                <c:pt idx="198">
                  <c:v>2.181</c:v>
                </c:pt>
                <c:pt idx="199">
                  <c:v>2.1949999999999998</c:v>
                </c:pt>
                <c:pt idx="200">
                  <c:v>2.2109999999999999</c:v>
                </c:pt>
                <c:pt idx="201">
                  <c:v>2.2330000000000001</c:v>
                </c:pt>
                <c:pt idx="202">
                  <c:v>2.2440000000000002</c:v>
                </c:pt>
                <c:pt idx="203">
                  <c:v>2.25</c:v>
                </c:pt>
                <c:pt idx="204">
                  <c:v>2.258</c:v>
                </c:pt>
                <c:pt idx="205">
                  <c:v>2.2669999999999999</c:v>
                </c:pt>
                <c:pt idx="206">
                  <c:v>2.2799999999999998</c:v>
                </c:pt>
                <c:pt idx="207">
                  <c:v>2.2789999999999999</c:v>
                </c:pt>
                <c:pt idx="208">
                  <c:v>2.2749999999999999</c:v>
                </c:pt>
                <c:pt idx="209">
                  <c:v>2.2690000000000001</c:v>
                </c:pt>
                <c:pt idx="210">
                  <c:v>2.27</c:v>
                </c:pt>
                <c:pt idx="211">
                  <c:v>2.2690000000000001</c:v>
                </c:pt>
                <c:pt idx="212">
                  <c:v>2.2549999999999999</c:v>
                </c:pt>
                <c:pt idx="213">
                  <c:v>2.2389999999999999</c:v>
                </c:pt>
                <c:pt idx="214">
                  <c:v>2.2250000000000001</c:v>
                </c:pt>
                <c:pt idx="215">
                  <c:v>2.2189999999999999</c:v>
                </c:pt>
                <c:pt idx="216">
                  <c:v>2.2080000000000002</c:v>
                </c:pt>
                <c:pt idx="217">
                  <c:v>2.1890000000000001</c:v>
                </c:pt>
                <c:pt idx="218">
                  <c:v>2.17</c:v>
                </c:pt>
                <c:pt idx="219">
                  <c:v>2.1559999999999997</c:v>
                </c:pt>
                <c:pt idx="220">
                  <c:v>2.153</c:v>
                </c:pt>
                <c:pt idx="221">
                  <c:v>2.1419999999999999</c:v>
                </c:pt>
                <c:pt idx="222">
                  <c:v>2.1269999999999998</c:v>
                </c:pt>
                <c:pt idx="223">
                  <c:v>2.113</c:v>
                </c:pt>
                <c:pt idx="224">
                  <c:v>2.11</c:v>
                </c:pt>
                <c:pt idx="225">
                  <c:v>2.1139999999999999</c:v>
                </c:pt>
                <c:pt idx="226">
                  <c:v>2.1119999999999997</c:v>
                </c:pt>
                <c:pt idx="227">
                  <c:v>2.1070000000000002</c:v>
                </c:pt>
                <c:pt idx="228">
                  <c:v>2.105</c:v>
                </c:pt>
                <c:pt idx="229">
                  <c:v>2.1149999999999998</c:v>
                </c:pt>
                <c:pt idx="230">
                  <c:v>2.1280000000000001</c:v>
                </c:pt>
                <c:pt idx="231">
                  <c:v>2.1339999999999999</c:v>
                </c:pt>
                <c:pt idx="232">
                  <c:v>2.137</c:v>
                </c:pt>
                <c:pt idx="233">
                  <c:v>2.145</c:v>
                </c:pt>
                <c:pt idx="234">
                  <c:v>2.1619999999999999</c:v>
                </c:pt>
                <c:pt idx="235">
                  <c:v>2.1779999999999999</c:v>
                </c:pt>
                <c:pt idx="236">
                  <c:v>2.1869999999999998</c:v>
                </c:pt>
                <c:pt idx="237">
                  <c:v>2.1919999999999997</c:v>
                </c:pt>
                <c:pt idx="238">
                  <c:v>2.202</c:v>
                </c:pt>
                <c:pt idx="239">
                  <c:v>2.2159999999999997</c:v>
                </c:pt>
                <c:pt idx="240">
                  <c:v>2.2269999999999999</c:v>
                </c:pt>
                <c:pt idx="241">
                  <c:v>2.23</c:v>
                </c:pt>
                <c:pt idx="242">
                  <c:v>2.23</c:v>
                </c:pt>
                <c:pt idx="243">
                  <c:v>2.234</c:v>
                </c:pt>
                <c:pt idx="244">
                  <c:v>2.2389999999999999</c:v>
                </c:pt>
                <c:pt idx="245">
                  <c:v>2.2389999999999999</c:v>
                </c:pt>
                <c:pt idx="246">
                  <c:v>2.2330000000000001</c:v>
                </c:pt>
                <c:pt idx="247">
                  <c:v>2.2250000000000001</c:v>
                </c:pt>
                <c:pt idx="248">
                  <c:v>2.2200000000000002</c:v>
                </c:pt>
                <c:pt idx="249">
                  <c:v>2.2159999999999997</c:v>
                </c:pt>
                <c:pt idx="250">
                  <c:v>2.2080000000000002</c:v>
                </c:pt>
                <c:pt idx="251">
                  <c:v>2.1949999999999998</c:v>
                </c:pt>
                <c:pt idx="252">
                  <c:v>2.1819999999999999</c:v>
                </c:pt>
                <c:pt idx="253">
                  <c:v>2.173</c:v>
                </c:pt>
                <c:pt idx="254">
                  <c:v>2.165</c:v>
                </c:pt>
                <c:pt idx="255">
                  <c:v>2.1539999999999999</c:v>
                </c:pt>
                <c:pt idx="256">
                  <c:v>2.1419999999999999</c:v>
                </c:pt>
                <c:pt idx="257">
                  <c:v>2.1309999999999998</c:v>
                </c:pt>
                <c:pt idx="258">
                  <c:v>2.125</c:v>
                </c:pt>
                <c:pt idx="259">
                  <c:v>2.12</c:v>
                </c:pt>
                <c:pt idx="260">
                  <c:v>2.1149999999999998</c:v>
                </c:pt>
                <c:pt idx="261">
                  <c:v>2.109</c:v>
                </c:pt>
                <c:pt idx="262">
                  <c:v>2.1059999999999999</c:v>
                </c:pt>
                <c:pt idx="263">
                  <c:v>2.1070000000000002</c:v>
                </c:pt>
                <c:pt idx="264">
                  <c:v>2.1109999999999998</c:v>
                </c:pt>
                <c:pt idx="265">
                  <c:v>2.1139999999999999</c:v>
                </c:pt>
                <c:pt idx="266">
                  <c:v>2.1159999999999997</c:v>
                </c:pt>
                <c:pt idx="267">
                  <c:v>2.121</c:v>
                </c:pt>
                <c:pt idx="268">
                  <c:v>2.129</c:v>
                </c:pt>
                <c:pt idx="269">
                  <c:v>2.1389999999999998</c:v>
                </c:pt>
                <c:pt idx="270">
                  <c:v>2.1469999999999998</c:v>
                </c:pt>
                <c:pt idx="271">
                  <c:v>2.1539999999999999</c:v>
                </c:pt>
                <c:pt idx="272">
                  <c:v>2.161</c:v>
                </c:pt>
                <c:pt idx="273">
                  <c:v>2.1709999999999998</c:v>
                </c:pt>
                <c:pt idx="274">
                  <c:v>2.1819999999999999</c:v>
                </c:pt>
                <c:pt idx="275">
                  <c:v>2.1890000000000001</c:v>
                </c:pt>
                <c:pt idx="276">
                  <c:v>2.1930000000000001</c:v>
                </c:pt>
                <c:pt idx="277">
                  <c:v>2.1970000000000001</c:v>
                </c:pt>
                <c:pt idx="278">
                  <c:v>2.2029999999999998</c:v>
                </c:pt>
                <c:pt idx="279">
                  <c:v>2.2080000000000002</c:v>
                </c:pt>
                <c:pt idx="280">
                  <c:v>2.2090000000000001</c:v>
                </c:pt>
                <c:pt idx="281">
                  <c:v>2.206</c:v>
                </c:pt>
                <c:pt idx="282">
                  <c:v>2.2029999999999998</c:v>
                </c:pt>
                <c:pt idx="283">
                  <c:v>2.202</c:v>
                </c:pt>
                <c:pt idx="284">
                  <c:v>2.2000000000000002</c:v>
                </c:pt>
                <c:pt idx="285">
                  <c:v>2.1930000000000001</c:v>
                </c:pt>
                <c:pt idx="286">
                  <c:v>2.1840000000000002</c:v>
                </c:pt>
                <c:pt idx="287">
                  <c:v>2.1759999999999997</c:v>
                </c:pt>
                <c:pt idx="288">
                  <c:v>2.17</c:v>
                </c:pt>
                <c:pt idx="289">
                  <c:v>2.1640000000000001</c:v>
                </c:pt>
                <c:pt idx="290">
                  <c:v>2.1539999999999999</c:v>
                </c:pt>
                <c:pt idx="291">
                  <c:v>2.1429999999999998</c:v>
                </c:pt>
                <c:pt idx="292">
                  <c:v>2.1349999999999998</c:v>
                </c:pt>
                <c:pt idx="293">
                  <c:v>2.13</c:v>
                </c:pt>
                <c:pt idx="294">
                  <c:v>2.1240000000000001</c:v>
                </c:pt>
                <c:pt idx="295">
                  <c:v>2.117</c:v>
                </c:pt>
                <c:pt idx="296">
                  <c:v>2.11</c:v>
                </c:pt>
                <c:pt idx="297">
                  <c:v>2.1080000000000001</c:v>
                </c:pt>
                <c:pt idx="298">
                  <c:v>2.1080000000000001</c:v>
                </c:pt>
                <c:pt idx="299">
                  <c:v>2.1080000000000001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02240"/>
        <c:axId val="62204160"/>
      </c:scatterChart>
      <c:valAx>
        <c:axId val="62202240"/>
        <c:scaling>
          <c:logBase val="10"/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Radius, nm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2204160"/>
        <c:crosses val="autoZero"/>
        <c:crossBetween val="midCat"/>
      </c:valAx>
      <c:valAx>
        <c:axId val="62204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Qext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202240"/>
        <c:crosses val="autoZero"/>
        <c:crossBetween val="midCat"/>
        <c:majorUnit val="1"/>
        <c:minorUnit val="0.2"/>
      </c:valAx>
    </c:plotArea>
    <c:legend>
      <c:legendPos val="r"/>
      <c:layout>
        <c:manualLayout>
          <c:xMode val="edge"/>
          <c:yMode val="edge"/>
          <c:x val="0.62939476061427335"/>
          <c:y val="0.25392950881139859"/>
          <c:w val="0.13631354131498657"/>
          <c:h val="0.1375948463620437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35984858328349"/>
          <c:y val="2.4267802590250149E-2"/>
          <c:w val="0.74064199070825765"/>
          <c:h val="0.817962739798684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obs</c:v>
                </c:pt>
              </c:strCache>
            </c:strRef>
          </c:tx>
          <c:spPr>
            <a:ln w="22225">
              <a:noFill/>
            </a:ln>
          </c:spPr>
          <c:marker>
            <c:symbol val="plus"/>
            <c:size val="10"/>
            <c:spPr>
              <a:noFill/>
              <a:ln w="19050">
                <a:solidFill>
                  <a:srgbClr val="C00000"/>
                </a:solidFill>
              </a:ln>
            </c:spPr>
          </c:marker>
          <c:xVal>
            <c:numRef>
              <c:f>Sheet3!$A$2:$A$134</c:f>
              <c:numCache>
                <c:formatCode>General</c:formatCode>
                <c:ptCount val="133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</c:numCache>
            </c:numRef>
          </c:xVal>
          <c:yVal>
            <c:numRef>
              <c:f>Sheet3!$B$2:$B$134</c:f>
              <c:numCache>
                <c:formatCode>General</c:formatCode>
                <c:ptCount val="133"/>
                <c:pt idx="0">
                  <c:v>4903000000</c:v>
                </c:pt>
                <c:pt idx="1">
                  <c:v>-1581000000</c:v>
                </c:pt>
                <c:pt idx="2">
                  <c:v>-551200000</c:v>
                </c:pt>
                <c:pt idx="3">
                  <c:v>-4303000000</c:v>
                </c:pt>
                <c:pt idx="4">
                  <c:v>-6545000000</c:v>
                </c:pt>
                <c:pt idx="5">
                  <c:v>-16220000000</c:v>
                </c:pt>
                <c:pt idx="6">
                  <c:v>-25050000000</c:v>
                </c:pt>
                <c:pt idx="7">
                  <c:v>-24900000000</c:v>
                </c:pt>
                <c:pt idx="8">
                  <c:v>-23020000000</c:v>
                </c:pt>
                <c:pt idx="9">
                  <c:v>-20330000000</c:v>
                </c:pt>
                <c:pt idx="10">
                  <c:v>-18030000000</c:v>
                </c:pt>
                <c:pt idx="11">
                  <c:v>26530000000</c:v>
                </c:pt>
                <c:pt idx="12">
                  <c:v>74880000000</c:v>
                </c:pt>
                <c:pt idx="13">
                  <c:v>266900000000</c:v>
                </c:pt>
                <c:pt idx="14">
                  <c:v>408400000000</c:v>
                </c:pt>
                <c:pt idx="15">
                  <c:v>775200000000</c:v>
                </c:pt>
                <c:pt idx="16">
                  <c:v>975400000000</c:v>
                </c:pt>
                <c:pt idx="17">
                  <c:v>1690000000000</c:v>
                </c:pt>
                <c:pt idx="18">
                  <c:v>2386000000000</c:v>
                </c:pt>
                <c:pt idx="19">
                  <c:v>2663000000000</c:v>
                </c:pt>
                <c:pt idx="20">
                  <c:v>3581000000000</c:v>
                </c:pt>
                <c:pt idx="21">
                  <c:v>5883000000000</c:v>
                </c:pt>
                <c:pt idx="22">
                  <c:v>6434000000000</c:v>
                </c:pt>
                <c:pt idx="23">
                  <c:v>7738000000000</c:v>
                </c:pt>
                <c:pt idx="24">
                  <c:v>8982000000000</c:v>
                </c:pt>
                <c:pt idx="25">
                  <c:v>9872000000000</c:v>
                </c:pt>
                <c:pt idx="26">
                  <c:v>9714000000000</c:v>
                </c:pt>
                <c:pt idx="27">
                  <c:v>13910000000000</c:v>
                </c:pt>
                <c:pt idx="28">
                  <c:v>13320000000000</c:v>
                </c:pt>
                <c:pt idx="29">
                  <c:v>15450000000000</c:v>
                </c:pt>
                <c:pt idx="30">
                  <c:v>17500000000000</c:v>
                </c:pt>
                <c:pt idx="31">
                  <c:v>19460000000000</c:v>
                </c:pt>
                <c:pt idx="32">
                  <c:v>19090000000000</c:v>
                </c:pt>
                <c:pt idx="33">
                  <c:v>17550000000000</c:v>
                </c:pt>
                <c:pt idx="34">
                  <c:v>22560000000000</c:v>
                </c:pt>
                <c:pt idx="35">
                  <c:v>23830000000000</c:v>
                </c:pt>
                <c:pt idx="36">
                  <c:v>31490000000000</c:v>
                </c:pt>
                <c:pt idx="37">
                  <c:v>32970000000000</c:v>
                </c:pt>
                <c:pt idx="38">
                  <c:v>30960000000000</c:v>
                </c:pt>
                <c:pt idx="39">
                  <c:v>35590000000000</c:v>
                </c:pt>
                <c:pt idx="40">
                  <c:v>39640000000000</c:v>
                </c:pt>
                <c:pt idx="41">
                  <c:v>35210000000000</c:v>
                </c:pt>
                <c:pt idx="42">
                  <c:v>37100000000000</c:v>
                </c:pt>
                <c:pt idx="43">
                  <c:v>36650000000000</c:v>
                </c:pt>
                <c:pt idx="44">
                  <c:v>37120000000000</c:v>
                </c:pt>
                <c:pt idx="45">
                  <c:v>40080000000000</c:v>
                </c:pt>
                <c:pt idx="46">
                  <c:v>35830000000000</c:v>
                </c:pt>
                <c:pt idx="47">
                  <c:v>34660000000000</c:v>
                </c:pt>
                <c:pt idx="48">
                  <c:v>38520000000000</c:v>
                </c:pt>
                <c:pt idx="49">
                  <c:v>40960000000000</c:v>
                </c:pt>
                <c:pt idx="50">
                  <c:v>45130000000000</c:v>
                </c:pt>
                <c:pt idx="51">
                  <c:v>42300000000000</c:v>
                </c:pt>
                <c:pt idx="52">
                  <c:v>45080000000000</c:v>
                </c:pt>
                <c:pt idx="53">
                  <c:v>45500000000000</c:v>
                </c:pt>
                <c:pt idx="54">
                  <c:v>36930000000000</c:v>
                </c:pt>
                <c:pt idx="55">
                  <c:v>43590000000000</c:v>
                </c:pt>
                <c:pt idx="56">
                  <c:v>43570000000000</c:v>
                </c:pt>
                <c:pt idx="57">
                  <c:v>45880000000000</c:v>
                </c:pt>
                <c:pt idx="58">
                  <c:v>44070000000000</c:v>
                </c:pt>
                <c:pt idx="59">
                  <c:v>42880000000000</c:v>
                </c:pt>
                <c:pt idx="60">
                  <c:v>50180000000000</c:v>
                </c:pt>
                <c:pt idx="61">
                  <c:v>50140000000000</c:v>
                </c:pt>
                <c:pt idx="62">
                  <c:v>47580000000000</c:v>
                </c:pt>
                <c:pt idx="63">
                  <c:v>51180000000000</c:v>
                </c:pt>
                <c:pt idx="64">
                  <c:v>57260000000000</c:v>
                </c:pt>
                <c:pt idx="65">
                  <c:v>57360000000000</c:v>
                </c:pt>
                <c:pt idx="66">
                  <c:v>52940000000000</c:v>
                </c:pt>
                <c:pt idx="67">
                  <c:v>45090000000000</c:v>
                </c:pt>
                <c:pt idx="68">
                  <c:v>40750000000000</c:v>
                </c:pt>
                <c:pt idx="69">
                  <c:v>48760000000000</c:v>
                </c:pt>
                <c:pt idx="70">
                  <c:v>59570000000000</c:v>
                </c:pt>
                <c:pt idx="71">
                  <c:v>50270000000000</c:v>
                </c:pt>
                <c:pt idx="72">
                  <c:v>53460000000000</c:v>
                </c:pt>
                <c:pt idx="73">
                  <c:v>59910000000000</c:v>
                </c:pt>
                <c:pt idx="74">
                  <c:v>60210000000000</c:v>
                </c:pt>
                <c:pt idx="75">
                  <c:v>60460000000000</c:v>
                </c:pt>
                <c:pt idx="76">
                  <c:v>74150000000000</c:v>
                </c:pt>
                <c:pt idx="77">
                  <c:v>72220000000000</c:v>
                </c:pt>
                <c:pt idx="78">
                  <c:v>69570000000000</c:v>
                </c:pt>
                <c:pt idx="79">
                  <c:v>69240000000000</c:v>
                </c:pt>
                <c:pt idx="80">
                  <c:v>77720000000000</c:v>
                </c:pt>
                <c:pt idx="81">
                  <c:v>69300000000000</c:v>
                </c:pt>
                <c:pt idx="82">
                  <c:v>72060000000000</c:v>
                </c:pt>
                <c:pt idx="83">
                  <c:v>65530000000000</c:v>
                </c:pt>
                <c:pt idx="84">
                  <c:v>57130000000000</c:v>
                </c:pt>
                <c:pt idx="85">
                  <c:v>58260000000000</c:v>
                </c:pt>
                <c:pt idx="86">
                  <c:v>71280000000000</c:v>
                </c:pt>
                <c:pt idx="87">
                  <c:v>72700000000000</c:v>
                </c:pt>
                <c:pt idx="88">
                  <c:v>90320000000000</c:v>
                </c:pt>
                <c:pt idx="89">
                  <c:v>80810000000000</c:v>
                </c:pt>
                <c:pt idx="90">
                  <c:v>72450000000000</c:v>
                </c:pt>
                <c:pt idx="91">
                  <c:v>83410000000000</c:v>
                </c:pt>
                <c:pt idx="92">
                  <c:v>64100000000000</c:v>
                </c:pt>
                <c:pt idx="93">
                  <c:v>49330000000000</c:v>
                </c:pt>
                <c:pt idx="94">
                  <c:v>51460000000000</c:v>
                </c:pt>
                <c:pt idx="95">
                  <c:v>73660000000000</c:v>
                </c:pt>
                <c:pt idx="96">
                  <c:v>67270000000000</c:v>
                </c:pt>
                <c:pt idx="97">
                  <c:v>70370000000000</c:v>
                </c:pt>
                <c:pt idx="98">
                  <c:v>69650000000000</c:v>
                </c:pt>
                <c:pt idx="99">
                  <c:v>73160000000000</c:v>
                </c:pt>
                <c:pt idx="100">
                  <c:v>87620000000000</c:v>
                </c:pt>
                <c:pt idx="101">
                  <c:v>92880000000000</c:v>
                </c:pt>
                <c:pt idx="102">
                  <c:v>89920000000000</c:v>
                </c:pt>
                <c:pt idx="103">
                  <c:v>49830000000000</c:v>
                </c:pt>
                <c:pt idx="104">
                  <c:v>54930000000000</c:v>
                </c:pt>
                <c:pt idx="105">
                  <c:v>90460000000000</c:v>
                </c:pt>
                <c:pt idx="106">
                  <c:v>85400000000000</c:v>
                </c:pt>
                <c:pt idx="107">
                  <c:v>48640000000000</c:v>
                </c:pt>
                <c:pt idx="108">
                  <c:v>92930000000000</c:v>
                </c:pt>
                <c:pt idx="109">
                  <c:v>117400000000000</c:v>
                </c:pt>
                <c:pt idx="110">
                  <c:v>125300000000000</c:v>
                </c:pt>
                <c:pt idx="111">
                  <c:v>127700000000000</c:v>
                </c:pt>
                <c:pt idx="112">
                  <c:v>135400000000000</c:v>
                </c:pt>
                <c:pt idx="113">
                  <c:v>132700000000000</c:v>
                </c:pt>
                <c:pt idx="114">
                  <c:v>131100000000000</c:v>
                </c:pt>
                <c:pt idx="115">
                  <c:v>127300000000000</c:v>
                </c:pt>
                <c:pt idx="116">
                  <c:v>128700000000000</c:v>
                </c:pt>
                <c:pt idx="117">
                  <c:v>125000000000000</c:v>
                </c:pt>
                <c:pt idx="118">
                  <c:v>127600000000000</c:v>
                </c:pt>
                <c:pt idx="119">
                  <c:v>139700000000000</c:v>
                </c:pt>
                <c:pt idx="120">
                  <c:v>133400000000000</c:v>
                </c:pt>
                <c:pt idx="121">
                  <c:v>126300000000000</c:v>
                </c:pt>
                <c:pt idx="122">
                  <c:v>146800000000000</c:v>
                </c:pt>
                <c:pt idx="123">
                  <c:v>144000000000000</c:v>
                </c:pt>
                <c:pt idx="124">
                  <c:v>143400000000000</c:v>
                </c:pt>
                <c:pt idx="125">
                  <c:v>145900000000000</c:v>
                </c:pt>
                <c:pt idx="126">
                  <c:v>144800000000000</c:v>
                </c:pt>
                <c:pt idx="127">
                  <c:v>153900000000000</c:v>
                </c:pt>
                <c:pt idx="128">
                  <c:v>142300000000000</c:v>
                </c:pt>
                <c:pt idx="129">
                  <c:v>142700000000000</c:v>
                </c:pt>
                <c:pt idx="130">
                  <c:v>145700000000000</c:v>
                </c:pt>
                <c:pt idx="131">
                  <c:v>-999</c:v>
                </c:pt>
                <c:pt idx="132">
                  <c:v>-999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tuv-clean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Sheet3!$A$2:$A$134</c:f>
              <c:numCache>
                <c:formatCode>General</c:formatCode>
                <c:ptCount val="133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</c:numCache>
            </c:numRef>
          </c:xVal>
          <c:yVal>
            <c:numRef>
              <c:f>Sheet3!$C$2:$C$134</c:f>
              <c:numCache>
                <c:formatCode>General</c:formatCode>
                <c:ptCount val="133"/>
                <c:pt idx="0">
                  <c:v>728200</c:v>
                </c:pt>
                <c:pt idx="1">
                  <c:v>3310000</c:v>
                </c:pt>
                <c:pt idx="2">
                  <c:v>16190000</c:v>
                </c:pt>
                <c:pt idx="3">
                  <c:v>54140000</c:v>
                </c:pt>
                <c:pt idx="4">
                  <c:v>191700000</c:v>
                </c:pt>
                <c:pt idx="5">
                  <c:v>608000000</c:v>
                </c:pt>
                <c:pt idx="6">
                  <c:v>2642000000</c:v>
                </c:pt>
                <c:pt idx="7">
                  <c:v>5214000000</c:v>
                </c:pt>
                <c:pt idx="8">
                  <c:v>20210000000</c:v>
                </c:pt>
                <c:pt idx="9">
                  <c:v>41270000000</c:v>
                </c:pt>
                <c:pt idx="10">
                  <c:v>84780000000</c:v>
                </c:pt>
                <c:pt idx="11">
                  <c:v>210900000000</c:v>
                </c:pt>
                <c:pt idx="12">
                  <c:v>332700000000</c:v>
                </c:pt>
                <c:pt idx="13">
                  <c:v>932700000000</c:v>
                </c:pt>
                <c:pt idx="14">
                  <c:v>1321000000000</c:v>
                </c:pt>
                <c:pt idx="15">
                  <c:v>2553000000000</c:v>
                </c:pt>
                <c:pt idx="16">
                  <c:v>2952000000000</c:v>
                </c:pt>
                <c:pt idx="17">
                  <c:v>4706000000000</c:v>
                </c:pt>
                <c:pt idx="18">
                  <c:v>6734000000000</c:v>
                </c:pt>
                <c:pt idx="19">
                  <c:v>8000000000000</c:v>
                </c:pt>
                <c:pt idx="20">
                  <c:v>9213000000000</c:v>
                </c:pt>
                <c:pt idx="21">
                  <c:v>16730000000000</c:v>
                </c:pt>
                <c:pt idx="22">
                  <c:v>17320000000000</c:v>
                </c:pt>
                <c:pt idx="23">
                  <c:v>21190000000000</c:v>
                </c:pt>
                <c:pt idx="24">
                  <c:v>25510000000000</c:v>
                </c:pt>
                <c:pt idx="25">
                  <c:v>27640000000000</c:v>
                </c:pt>
                <c:pt idx="26">
                  <c:v>24880000000000</c:v>
                </c:pt>
                <c:pt idx="27">
                  <c:v>38180000000000</c:v>
                </c:pt>
                <c:pt idx="28">
                  <c:v>36780000000000</c:v>
                </c:pt>
                <c:pt idx="29">
                  <c:v>42910000000000</c:v>
                </c:pt>
                <c:pt idx="30">
                  <c:v>45960000000000</c:v>
                </c:pt>
                <c:pt idx="31">
                  <c:v>53540000000000</c:v>
                </c:pt>
                <c:pt idx="32">
                  <c:v>51190000000000</c:v>
                </c:pt>
                <c:pt idx="33">
                  <c:v>48600000000000</c:v>
                </c:pt>
                <c:pt idx="34">
                  <c:v>60330000000000</c:v>
                </c:pt>
                <c:pt idx="35">
                  <c:v>61010000000000</c:v>
                </c:pt>
                <c:pt idx="36">
                  <c:v>85580000000000</c:v>
                </c:pt>
                <c:pt idx="37">
                  <c:v>86510000000000</c:v>
                </c:pt>
                <c:pt idx="38">
                  <c:v>81370000000000</c:v>
                </c:pt>
                <c:pt idx="39">
                  <c:v>91530000000000</c:v>
                </c:pt>
                <c:pt idx="40">
                  <c:v>106900000000000</c:v>
                </c:pt>
                <c:pt idx="41">
                  <c:v>89050000000000</c:v>
                </c:pt>
                <c:pt idx="42">
                  <c:v>94610000000000</c:v>
                </c:pt>
                <c:pt idx="43">
                  <c:v>98940000000000</c:v>
                </c:pt>
                <c:pt idx="44">
                  <c:v>90410000000000</c:v>
                </c:pt>
                <c:pt idx="45">
                  <c:v>103100000000000</c:v>
                </c:pt>
                <c:pt idx="46">
                  <c:v>88830000000000</c:v>
                </c:pt>
                <c:pt idx="47">
                  <c:v>84760000000000</c:v>
                </c:pt>
                <c:pt idx="48">
                  <c:v>98750000000000</c:v>
                </c:pt>
                <c:pt idx="49">
                  <c:v>104700000000000</c:v>
                </c:pt>
                <c:pt idx="50">
                  <c:v>116100000000000</c:v>
                </c:pt>
                <c:pt idx="51">
                  <c:v>106500000000000</c:v>
                </c:pt>
                <c:pt idx="52">
                  <c:v>109100000000000</c:v>
                </c:pt>
                <c:pt idx="53">
                  <c:v>116200000000000</c:v>
                </c:pt>
                <c:pt idx="54">
                  <c:v>94460000000000</c:v>
                </c:pt>
                <c:pt idx="55">
                  <c:v>105200000000000</c:v>
                </c:pt>
                <c:pt idx="56">
                  <c:v>108500000000000</c:v>
                </c:pt>
                <c:pt idx="57">
                  <c:v>119600000000000</c:v>
                </c:pt>
                <c:pt idx="58">
                  <c:v>105000000000000</c:v>
                </c:pt>
                <c:pt idx="59">
                  <c:v>108700000000000</c:v>
                </c:pt>
                <c:pt idx="60">
                  <c:v>123300000000000</c:v>
                </c:pt>
                <c:pt idx="61">
                  <c:v>123300000000000</c:v>
                </c:pt>
                <c:pt idx="62">
                  <c:v>122600000000000</c:v>
                </c:pt>
                <c:pt idx="63">
                  <c:v>114700000000000</c:v>
                </c:pt>
                <c:pt idx="64">
                  <c:v>139600000000000</c:v>
                </c:pt>
                <c:pt idx="65">
                  <c:v>141900000000000</c:v>
                </c:pt>
                <c:pt idx="66">
                  <c:v>135500000000000</c:v>
                </c:pt>
                <c:pt idx="67">
                  <c:v>99950000000000</c:v>
                </c:pt>
                <c:pt idx="68">
                  <c:v>102000000000000</c:v>
                </c:pt>
                <c:pt idx="69">
                  <c:v>103900000000000</c:v>
                </c:pt>
                <c:pt idx="70">
                  <c:v>147700000000000</c:v>
                </c:pt>
                <c:pt idx="71">
                  <c:v>116200000000000</c:v>
                </c:pt>
                <c:pt idx="72">
                  <c:v>121400000000000</c:v>
                </c:pt>
                <c:pt idx="73">
                  <c:v>141800000000000</c:v>
                </c:pt>
                <c:pt idx="74">
                  <c:v>147800000000000</c:v>
                </c:pt>
                <c:pt idx="75">
                  <c:v>136600000000000</c:v>
                </c:pt>
                <c:pt idx="76">
                  <c:v>178200000000000</c:v>
                </c:pt>
                <c:pt idx="77">
                  <c:v>170800000000000</c:v>
                </c:pt>
                <c:pt idx="78">
                  <c:v>160500000000000</c:v>
                </c:pt>
                <c:pt idx="79">
                  <c:v>164500000000000</c:v>
                </c:pt>
                <c:pt idx="80">
                  <c:v>183500000000000</c:v>
                </c:pt>
                <c:pt idx="81">
                  <c:v>154000000000000</c:v>
                </c:pt>
                <c:pt idx="82">
                  <c:v>153700000000000</c:v>
                </c:pt>
                <c:pt idx="83">
                  <c:v>161300000000000</c:v>
                </c:pt>
                <c:pt idx="84">
                  <c:v>131600000000000</c:v>
                </c:pt>
                <c:pt idx="85">
                  <c:v>127100000000000</c:v>
                </c:pt>
                <c:pt idx="86">
                  <c:v>167200000000000</c:v>
                </c:pt>
                <c:pt idx="87">
                  <c:v>169600000000000</c:v>
                </c:pt>
                <c:pt idx="88">
                  <c:v>210600000000000</c:v>
                </c:pt>
                <c:pt idx="89">
                  <c:v>179800000000000</c:v>
                </c:pt>
                <c:pt idx="90">
                  <c:v>161400000000000</c:v>
                </c:pt>
                <c:pt idx="91">
                  <c:v>192400000000000</c:v>
                </c:pt>
                <c:pt idx="92">
                  <c:v>142200000000000</c:v>
                </c:pt>
                <c:pt idx="93">
                  <c:v>107000000000000</c:v>
                </c:pt>
                <c:pt idx="94">
                  <c:v>120300000000000</c:v>
                </c:pt>
                <c:pt idx="95">
                  <c:v>175100000000000</c:v>
                </c:pt>
                <c:pt idx="96">
                  <c:v>148200000000000</c:v>
                </c:pt>
                <c:pt idx="97">
                  <c:v>158200000000000</c:v>
                </c:pt>
                <c:pt idx="98">
                  <c:v>165700000000000</c:v>
                </c:pt>
                <c:pt idx="99">
                  <c:v>169600000000000</c:v>
                </c:pt>
                <c:pt idx="100">
                  <c:v>201300000000000</c:v>
                </c:pt>
                <c:pt idx="101">
                  <c:v>209100000000000</c:v>
                </c:pt>
                <c:pt idx="102">
                  <c:v>198200000000000</c:v>
                </c:pt>
                <c:pt idx="103">
                  <c:v>116700000000000</c:v>
                </c:pt>
                <c:pt idx="104">
                  <c:v>119700000000000</c:v>
                </c:pt>
                <c:pt idx="105">
                  <c:v>206600000000000</c:v>
                </c:pt>
                <c:pt idx="106">
                  <c:v>199300000000000</c:v>
                </c:pt>
                <c:pt idx="107">
                  <c:v>97230000000000</c:v>
                </c:pt>
                <c:pt idx="108">
                  <c:v>225400000000000</c:v>
                </c:pt>
                <c:pt idx="109">
                  <c:v>267000000000000</c:v>
                </c:pt>
                <c:pt idx="110">
                  <c:v>281100000000000</c:v>
                </c:pt>
                <c:pt idx="111">
                  <c:v>282900000000000</c:v>
                </c:pt>
                <c:pt idx="112">
                  <c:v>297200000000000</c:v>
                </c:pt>
                <c:pt idx="113">
                  <c:v>287000000000000</c:v>
                </c:pt>
                <c:pt idx="114">
                  <c:v>271600000000000</c:v>
                </c:pt>
                <c:pt idx="115">
                  <c:v>273800000000000</c:v>
                </c:pt>
                <c:pt idx="116">
                  <c:v>276900000000000</c:v>
                </c:pt>
                <c:pt idx="117">
                  <c:v>267500000000000</c:v>
                </c:pt>
                <c:pt idx="118">
                  <c:v>285800000000000</c:v>
                </c:pt>
                <c:pt idx="119">
                  <c:v>300700000000000</c:v>
                </c:pt>
                <c:pt idx="120">
                  <c:v>274500000000000</c:v>
                </c:pt>
                <c:pt idx="121">
                  <c:v>285500000000000</c:v>
                </c:pt>
                <c:pt idx="122">
                  <c:v>311900000000000</c:v>
                </c:pt>
                <c:pt idx="123">
                  <c:v>307900000000000</c:v>
                </c:pt>
                <c:pt idx="124">
                  <c:v>304600000000000</c:v>
                </c:pt>
                <c:pt idx="125">
                  <c:v>304100000000000</c:v>
                </c:pt>
                <c:pt idx="126">
                  <c:v>314700000000000</c:v>
                </c:pt>
                <c:pt idx="127">
                  <c:v>310000000000000</c:v>
                </c:pt>
                <c:pt idx="128">
                  <c:v>297300000000000</c:v>
                </c:pt>
                <c:pt idx="129">
                  <c:v>301700000000000</c:v>
                </c:pt>
                <c:pt idx="130">
                  <c:v>309600000000000</c:v>
                </c:pt>
                <c:pt idx="131">
                  <c:v>319600000000000</c:v>
                </c:pt>
                <c:pt idx="132">
                  <c:v>305100000000000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tuv-polluted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Sheet3!$A$2:$A$134</c:f>
              <c:numCache>
                <c:formatCode>General</c:formatCode>
                <c:ptCount val="133"/>
                <c:pt idx="0">
                  <c:v>290</c:v>
                </c:pt>
                <c:pt idx="1">
                  <c:v>291</c:v>
                </c:pt>
                <c:pt idx="2">
                  <c:v>292</c:v>
                </c:pt>
                <c:pt idx="3">
                  <c:v>293</c:v>
                </c:pt>
                <c:pt idx="4">
                  <c:v>294</c:v>
                </c:pt>
                <c:pt idx="5">
                  <c:v>295</c:v>
                </c:pt>
                <c:pt idx="6">
                  <c:v>296</c:v>
                </c:pt>
                <c:pt idx="7">
                  <c:v>297</c:v>
                </c:pt>
                <c:pt idx="8">
                  <c:v>298</c:v>
                </c:pt>
                <c:pt idx="9">
                  <c:v>299</c:v>
                </c:pt>
                <c:pt idx="10">
                  <c:v>300</c:v>
                </c:pt>
                <c:pt idx="11">
                  <c:v>301</c:v>
                </c:pt>
                <c:pt idx="12">
                  <c:v>302</c:v>
                </c:pt>
                <c:pt idx="13">
                  <c:v>303</c:v>
                </c:pt>
                <c:pt idx="14">
                  <c:v>304</c:v>
                </c:pt>
                <c:pt idx="15">
                  <c:v>305</c:v>
                </c:pt>
                <c:pt idx="16">
                  <c:v>306</c:v>
                </c:pt>
                <c:pt idx="17">
                  <c:v>307</c:v>
                </c:pt>
                <c:pt idx="18">
                  <c:v>308</c:v>
                </c:pt>
                <c:pt idx="19">
                  <c:v>309</c:v>
                </c:pt>
                <c:pt idx="20">
                  <c:v>310</c:v>
                </c:pt>
                <c:pt idx="21">
                  <c:v>311</c:v>
                </c:pt>
                <c:pt idx="22">
                  <c:v>312</c:v>
                </c:pt>
                <c:pt idx="23">
                  <c:v>313</c:v>
                </c:pt>
                <c:pt idx="24">
                  <c:v>314</c:v>
                </c:pt>
                <c:pt idx="25">
                  <c:v>315</c:v>
                </c:pt>
                <c:pt idx="26">
                  <c:v>316</c:v>
                </c:pt>
                <c:pt idx="27">
                  <c:v>317</c:v>
                </c:pt>
                <c:pt idx="28">
                  <c:v>318</c:v>
                </c:pt>
                <c:pt idx="29">
                  <c:v>319</c:v>
                </c:pt>
                <c:pt idx="30">
                  <c:v>320</c:v>
                </c:pt>
                <c:pt idx="31">
                  <c:v>321</c:v>
                </c:pt>
                <c:pt idx="32">
                  <c:v>322</c:v>
                </c:pt>
                <c:pt idx="33">
                  <c:v>323</c:v>
                </c:pt>
                <c:pt idx="34">
                  <c:v>324</c:v>
                </c:pt>
                <c:pt idx="35">
                  <c:v>325</c:v>
                </c:pt>
                <c:pt idx="36">
                  <c:v>326</c:v>
                </c:pt>
                <c:pt idx="37">
                  <c:v>327</c:v>
                </c:pt>
                <c:pt idx="38">
                  <c:v>328</c:v>
                </c:pt>
                <c:pt idx="39">
                  <c:v>329</c:v>
                </c:pt>
                <c:pt idx="40">
                  <c:v>330</c:v>
                </c:pt>
                <c:pt idx="41">
                  <c:v>331</c:v>
                </c:pt>
                <c:pt idx="42">
                  <c:v>332</c:v>
                </c:pt>
                <c:pt idx="43">
                  <c:v>333</c:v>
                </c:pt>
                <c:pt idx="44">
                  <c:v>334</c:v>
                </c:pt>
                <c:pt idx="45">
                  <c:v>335</c:v>
                </c:pt>
                <c:pt idx="46">
                  <c:v>336</c:v>
                </c:pt>
                <c:pt idx="47">
                  <c:v>337</c:v>
                </c:pt>
                <c:pt idx="48">
                  <c:v>338</c:v>
                </c:pt>
                <c:pt idx="49">
                  <c:v>339</c:v>
                </c:pt>
                <c:pt idx="50">
                  <c:v>340</c:v>
                </c:pt>
                <c:pt idx="51">
                  <c:v>341</c:v>
                </c:pt>
                <c:pt idx="52">
                  <c:v>342</c:v>
                </c:pt>
                <c:pt idx="53">
                  <c:v>343</c:v>
                </c:pt>
                <c:pt idx="54">
                  <c:v>344</c:v>
                </c:pt>
                <c:pt idx="55">
                  <c:v>345</c:v>
                </c:pt>
                <c:pt idx="56">
                  <c:v>346</c:v>
                </c:pt>
                <c:pt idx="57">
                  <c:v>347</c:v>
                </c:pt>
                <c:pt idx="58">
                  <c:v>348</c:v>
                </c:pt>
                <c:pt idx="59">
                  <c:v>349</c:v>
                </c:pt>
                <c:pt idx="60">
                  <c:v>350</c:v>
                </c:pt>
                <c:pt idx="61">
                  <c:v>351</c:v>
                </c:pt>
                <c:pt idx="62">
                  <c:v>352</c:v>
                </c:pt>
                <c:pt idx="63">
                  <c:v>353</c:v>
                </c:pt>
                <c:pt idx="64">
                  <c:v>354</c:v>
                </c:pt>
                <c:pt idx="65">
                  <c:v>355</c:v>
                </c:pt>
                <c:pt idx="66">
                  <c:v>356</c:v>
                </c:pt>
                <c:pt idx="67">
                  <c:v>357</c:v>
                </c:pt>
                <c:pt idx="68">
                  <c:v>358</c:v>
                </c:pt>
                <c:pt idx="69">
                  <c:v>359</c:v>
                </c:pt>
                <c:pt idx="70">
                  <c:v>360</c:v>
                </c:pt>
                <c:pt idx="71">
                  <c:v>361</c:v>
                </c:pt>
                <c:pt idx="72">
                  <c:v>362</c:v>
                </c:pt>
                <c:pt idx="73">
                  <c:v>363</c:v>
                </c:pt>
                <c:pt idx="74">
                  <c:v>364</c:v>
                </c:pt>
                <c:pt idx="75">
                  <c:v>365</c:v>
                </c:pt>
                <c:pt idx="76">
                  <c:v>366</c:v>
                </c:pt>
                <c:pt idx="77">
                  <c:v>367</c:v>
                </c:pt>
                <c:pt idx="78">
                  <c:v>368</c:v>
                </c:pt>
                <c:pt idx="79">
                  <c:v>369</c:v>
                </c:pt>
                <c:pt idx="80">
                  <c:v>370</c:v>
                </c:pt>
                <c:pt idx="81">
                  <c:v>371</c:v>
                </c:pt>
                <c:pt idx="82">
                  <c:v>372</c:v>
                </c:pt>
                <c:pt idx="83">
                  <c:v>373</c:v>
                </c:pt>
                <c:pt idx="84">
                  <c:v>374</c:v>
                </c:pt>
                <c:pt idx="85">
                  <c:v>375</c:v>
                </c:pt>
                <c:pt idx="86">
                  <c:v>376</c:v>
                </c:pt>
                <c:pt idx="87">
                  <c:v>377</c:v>
                </c:pt>
                <c:pt idx="88">
                  <c:v>378</c:v>
                </c:pt>
                <c:pt idx="89">
                  <c:v>379</c:v>
                </c:pt>
                <c:pt idx="90">
                  <c:v>380</c:v>
                </c:pt>
                <c:pt idx="91">
                  <c:v>381</c:v>
                </c:pt>
                <c:pt idx="92">
                  <c:v>382</c:v>
                </c:pt>
                <c:pt idx="93">
                  <c:v>383</c:v>
                </c:pt>
                <c:pt idx="94">
                  <c:v>384</c:v>
                </c:pt>
                <c:pt idx="95">
                  <c:v>385</c:v>
                </c:pt>
                <c:pt idx="96">
                  <c:v>386</c:v>
                </c:pt>
                <c:pt idx="97">
                  <c:v>387</c:v>
                </c:pt>
                <c:pt idx="98">
                  <c:v>388</c:v>
                </c:pt>
                <c:pt idx="99">
                  <c:v>389</c:v>
                </c:pt>
                <c:pt idx="100">
                  <c:v>390</c:v>
                </c:pt>
                <c:pt idx="101">
                  <c:v>391</c:v>
                </c:pt>
                <c:pt idx="102">
                  <c:v>392</c:v>
                </c:pt>
                <c:pt idx="103">
                  <c:v>393</c:v>
                </c:pt>
                <c:pt idx="104">
                  <c:v>394</c:v>
                </c:pt>
                <c:pt idx="105">
                  <c:v>395</c:v>
                </c:pt>
                <c:pt idx="106">
                  <c:v>396</c:v>
                </c:pt>
                <c:pt idx="107">
                  <c:v>397</c:v>
                </c:pt>
                <c:pt idx="108">
                  <c:v>398</c:v>
                </c:pt>
                <c:pt idx="109">
                  <c:v>399</c:v>
                </c:pt>
                <c:pt idx="110">
                  <c:v>400</c:v>
                </c:pt>
                <c:pt idx="111">
                  <c:v>401</c:v>
                </c:pt>
                <c:pt idx="112">
                  <c:v>402</c:v>
                </c:pt>
                <c:pt idx="113">
                  <c:v>403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407</c:v>
                </c:pt>
                <c:pt idx="118">
                  <c:v>408</c:v>
                </c:pt>
                <c:pt idx="119">
                  <c:v>409</c:v>
                </c:pt>
                <c:pt idx="120">
                  <c:v>410</c:v>
                </c:pt>
                <c:pt idx="121">
                  <c:v>411</c:v>
                </c:pt>
                <c:pt idx="122">
                  <c:v>412</c:v>
                </c:pt>
                <c:pt idx="123">
                  <c:v>413</c:v>
                </c:pt>
                <c:pt idx="124">
                  <c:v>414</c:v>
                </c:pt>
                <c:pt idx="125">
                  <c:v>415</c:v>
                </c:pt>
                <c:pt idx="126">
                  <c:v>416</c:v>
                </c:pt>
                <c:pt idx="127">
                  <c:v>417</c:v>
                </c:pt>
                <c:pt idx="128">
                  <c:v>418</c:v>
                </c:pt>
                <c:pt idx="129">
                  <c:v>419</c:v>
                </c:pt>
                <c:pt idx="130">
                  <c:v>420</c:v>
                </c:pt>
                <c:pt idx="131">
                  <c:v>421</c:v>
                </c:pt>
                <c:pt idx="132">
                  <c:v>422</c:v>
                </c:pt>
              </c:numCache>
            </c:numRef>
          </c:xVal>
          <c:yVal>
            <c:numRef>
              <c:f>Sheet3!$D$2:$D$134</c:f>
              <c:numCache>
                <c:formatCode>General</c:formatCode>
                <c:ptCount val="133"/>
                <c:pt idx="0">
                  <c:v>0</c:v>
                </c:pt>
                <c:pt idx="1">
                  <c:v>1018000</c:v>
                </c:pt>
                <c:pt idx="2">
                  <c:v>5311000</c:v>
                </c:pt>
                <c:pt idx="3">
                  <c:v>18510000</c:v>
                </c:pt>
                <c:pt idx="4">
                  <c:v>67280000</c:v>
                </c:pt>
                <c:pt idx="5">
                  <c:v>216200000</c:v>
                </c:pt>
                <c:pt idx="6">
                  <c:v>936400000</c:v>
                </c:pt>
                <c:pt idx="7">
                  <c:v>1846000000</c:v>
                </c:pt>
                <c:pt idx="8">
                  <c:v>7156000000</c:v>
                </c:pt>
                <c:pt idx="9">
                  <c:v>14690000000</c:v>
                </c:pt>
                <c:pt idx="10">
                  <c:v>30130000000</c:v>
                </c:pt>
                <c:pt idx="11">
                  <c:v>76060000000</c:v>
                </c:pt>
                <c:pt idx="12">
                  <c:v>120300000000</c:v>
                </c:pt>
                <c:pt idx="13">
                  <c:v>341700000000</c:v>
                </c:pt>
                <c:pt idx="14">
                  <c:v>486300000000</c:v>
                </c:pt>
                <c:pt idx="15">
                  <c:v>951000000000</c:v>
                </c:pt>
                <c:pt idx="16">
                  <c:v>1106000000000</c:v>
                </c:pt>
                <c:pt idx="17">
                  <c:v>1776000000000</c:v>
                </c:pt>
                <c:pt idx="18">
                  <c:v>2563000000000</c:v>
                </c:pt>
                <c:pt idx="19">
                  <c:v>3055000000000</c:v>
                </c:pt>
                <c:pt idx="20">
                  <c:v>3551000000000</c:v>
                </c:pt>
                <c:pt idx="21">
                  <c:v>6456000000000</c:v>
                </c:pt>
                <c:pt idx="22">
                  <c:v>6725000000000</c:v>
                </c:pt>
                <c:pt idx="23">
                  <c:v>8250000000000</c:v>
                </c:pt>
                <c:pt idx="24">
                  <c:v>9968000000000</c:v>
                </c:pt>
                <c:pt idx="25">
                  <c:v>10830000000000</c:v>
                </c:pt>
                <c:pt idx="26">
                  <c:v>9765000000000</c:v>
                </c:pt>
                <c:pt idx="27">
                  <c:v>15010000000000</c:v>
                </c:pt>
                <c:pt idx="28">
                  <c:v>14490000000000</c:v>
                </c:pt>
                <c:pt idx="29">
                  <c:v>16960000000000</c:v>
                </c:pt>
                <c:pt idx="30">
                  <c:v>18120000000000</c:v>
                </c:pt>
                <c:pt idx="31">
                  <c:v>21230000000000</c:v>
                </c:pt>
                <c:pt idx="32">
                  <c:v>20250000000000</c:v>
                </c:pt>
                <c:pt idx="33">
                  <c:v>19250000000000</c:v>
                </c:pt>
                <c:pt idx="34">
                  <c:v>23950000000000</c:v>
                </c:pt>
                <c:pt idx="35">
                  <c:v>24160000000000</c:v>
                </c:pt>
                <c:pt idx="36">
                  <c:v>33950000000000</c:v>
                </c:pt>
                <c:pt idx="37">
                  <c:v>34350000000000</c:v>
                </c:pt>
                <c:pt idx="38">
                  <c:v>32240000000000</c:v>
                </c:pt>
                <c:pt idx="39">
                  <c:v>36350000000000</c:v>
                </c:pt>
                <c:pt idx="40">
                  <c:v>42460000000000</c:v>
                </c:pt>
                <c:pt idx="41">
                  <c:v>35310000000000</c:v>
                </c:pt>
                <c:pt idx="42">
                  <c:v>37540000000000</c:v>
                </c:pt>
                <c:pt idx="43">
                  <c:v>39280000000000</c:v>
                </c:pt>
                <c:pt idx="44">
                  <c:v>35880000000000</c:v>
                </c:pt>
                <c:pt idx="45">
                  <c:v>40940000000000</c:v>
                </c:pt>
                <c:pt idx="46">
                  <c:v>35300000000000</c:v>
                </c:pt>
                <c:pt idx="47">
                  <c:v>33660000000000</c:v>
                </c:pt>
                <c:pt idx="48">
                  <c:v>39200000000000</c:v>
                </c:pt>
                <c:pt idx="49">
                  <c:v>41580000000000</c:v>
                </c:pt>
                <c:pt idx="50">
                  <c:v>46090000000000</c:v>
                </c:pt>
                <c:pt idx="51">
                  <c:v>42300000000000</c:v>
                </c:pt>
                <c:pt idx="52">
                  <c:v>43400000000000</c:v>
                </c:pt>
                <c:pt idx="53">
                  <c:v>46250000000000</c:v>
                </c:pt>
                <c:pt idx="54">
                  <c:v>37580000000000</c:v>
                </c:pt>
                <c:pt idx="55">
                  <c:v>41860000000000</c:v>
                </c:pt>
                <c:pt idx="56">
                  <c:v>43180000000000</c:v>
                </c:pt>
                <c:pt idx="57">
                  <c:v>47580000000000</c:v>
                </c:pt>
                <c:pt idx="58">
                  <c:v>41800000000000</c:v>
                </c:pt>
                <c:pt idx="59">
                  <c:v>43350000000000</c:v>
                </c:pt>
                <c:pt idx="60">
                  <c:v>49200000000000</c:v>
                </c:pt>
                <c:pt idx="61">
                  <c:v>49250000000000</c:v>
                </c:pt>
                <c:pt idx="62">
                  <c:v>49020000000000</c:v>
                </c:pt>
                <c:pt idx="63">
                  <c:v>45860000000000</c:v>
                </c:pt>
                <c:pt idx="64">
                  <c:v>55760000000000</c:v>
                </c:pt>
                <c:pt idx="65">
                  <c:v>56750000000000</c:v>
                </c:pt>
                <c:pt idx="66">
                  <c:v>54220000000000</c:v>
                </c:pt>
                <c:pt idx="67">
                  <c:v>40020000000000</c:v>
                </c:pt>
                <c:pt idx="68">
                  <c:v>40950000000000</c:v>
                </c:pt>
                <c:pt idx="69">
                  <c:v>41740000000000</c:v>
                </c:pt>
                <c:pt idx="70">
                  <c:v>59390000000000</c:v>
                </c:pt>
                <c:pt idx="71">
                  <c:v>46740000000000</c:v>
                </c:pt>
                <c:pt idx="72">
                  <c:v>48890000000000</c:v>
                </c:pt>
                <c:pt idx="73">
                  <c:v>57170000000000</c:v>
                </c:pt>
                <c:pt idx="74">
                  <c:v>59600000000000</c:v>
                </c:pt>
                <c:pt idx="75">
                  <c:v>55090000000000</c:v>
                </c:pt>
                <c:pt idx="76">
                  <c:v>71980000000000</c:v>
                </c:pt>
                <c:pt idx="77">
                  <c:v>69040000000000</c:v>
                </c:pt>
                <c:pt idx="78">
                  <c:v>64970000000000</c:v>
                </c:pt>
                <c:pt idx="79">
                  <c:v>66660000000000</c:v>
                </c:pt>
                <c:pt idx="80">
                  <c:v>74550000000000</c:v>
                </c:pt>
                <c:pt idx="81">
                  <c:v>62540000000000</c:v>
                </c:pt>
                <c:pt idx="82">
                  <c:v>62500000000000</c:v>
                </c:pt>
                <c:pt idx="83">
                  <c:v>65720000000000</c:v>
                </c:pt>
                <c:pt idx="84">
                  <c:v>53720000000000</c:v>
                </c:pt>
                <c:pt idx="85">
                  <c:v>51870000000000</c:v>
                </c:pt>
                <c:pt idx="86">
                  <c:v>68350000000000</c:v>
                </c:pt>
                <c:pt idx="87">
                  <c:v>69480000000000</c:v>
                </c:pt>
                <c:pt idx="88">
                  <c:v>86530000000000</c:v>
                </c:pt>
                <c:pt idx="89">
                  <c:v>73810000000000</c:v>
                </c:pt>
                <c:pt idx="90">
                  <c:v>66320000000000</c:v>
                </c:pt>
                <c:pt idx="91">
                  <c:v>79280000000000</c:v>
                </c:pt>
                <c:pt idx="92">
                  <c:v>58740000000000</c:v>
                </c:pt>
                <c:pt idx="93">
                  <c:v>44230000000000</c:v>
                </c:pt>
                <c:pt idx="94">
                  <c:v>49770000000000</c:v>
                </c:pt>
                <c:pt idx="95">
                  <c:v>72560000000000</c:v>
                </c:pt>
                <c:pt idx="96">
                  <c:v>61520000000000</c:v>
                </c:pt>
                <c:pt idx="97">
                  <c:v>65750000000000</c:v>
                </c:pt>
                <c:pt idx="98">
                  <c:v>68980000000000</c:v>
                </c:pt>
                <c:pt idx="99">
                  <c:v>70670000000000</c:v>
                </c:pt>
                <c:pt idx="100">
                  <c:v>84120000000000</c:v>
                </c:pt>
                <c:pt idx="101">
                  <c:v>87400000000000</c:v>
                </c:pt>
                <c:pt idx="102">
                  <c:v>83050000000000</c:v>
                </c:pt>
                <c:pt idx="103">
                  <c:v>49070000000000</c:v>
                </c:pt>
                <c:pt idx="104">
                  <c:v>50420000000000</c:v>
                </c:pt>
                <c:pt idx="105">
                  <c:v>87000000000000</c:v>
                </c:pt>
                <c:pt idx="106">
                  <c:v>84150000000000</c:v>
                </c:pt>
                <c:pt idx="107">
                  <c:v>41120000000000</c:v>
                </c:pt>
                <c:pt idx="108">
                  <c:v>95350000000000</c:v>
                </c:pt>
                <c:pt idx="109">
                  <c:v>113100000000000</c:v>
                </c:pt>
                <c:pt idx="110">
                  <c:v>119300000000000</c:v>
                </c:pt>
                <c:pt idx="111">
                  <c:v>120500000000000</c:v>
                </c:pt>
                <c:pt idx="112">
                  <c:v>127000000000000</c:v>
                </c:pt>
                <c:pt idx="113">
                  <c:v>122900000000000</c:v>
                </c:pt>
                <c:pt idx="114">
                  <c:v>116300000000000</c:v>
                </c:pt>
                <c:pt idx="115">
                  <c:v>117700000000000</c:v>
                </c:pt>
                <c:pt idx="116">
                  <c:v>119500000000000</c:v>
                </c:pt>
                <c:pt idx="117">
                  <c:v>115500000000000</c:v>
                </c:pt>
                <c:pt idx="118">
                  <c:v>123300000000000</c:v>
                </c:pt>
                <c:pt idx="119">
                  <c:v>130000000000000</c:v>
                </c:pt>
                <c:pt idx="120">
                  <c:v>118900000000000</c:v>
                </c:pt>
                <c:pt idx="121">
                  <c:v>124200000000000</c:v>
                </c:pt>
                <c:pt idx="122">
                  <c:v>135700000000000</c:v>
                </c:pt>
                <c:pt idx="123">
                  <c:v>134100000000000</c:v>
                </c:pt>
                <c:pt idx="124">
                  <c:v>133200000000000</c:v>
                </c:pt>
                <c:pt idx="125">
                  <c:v>133600000000000</c:v>
                </c:pt>
                <c:pt idx="126">
                  <c:v>138500000000000</c:v>
                </c:pt>
                <c:pt idx="127">
                  <c:v>136600000000000</c:v>
                </c:pt>
                <c:pt idx="128">
                  <c:v>131100000000000</c:v>
                </c:pt>
                <c:pt idx="129">
                  <c:v>133200000000000</c:v>
                </c:pt>
                <c:pt idx="130">
                  <c:v>136800000000000</c:v>
                </c:pt>
                <c:pt idx="131">
                  <c:v>141500000000000</c:v>
                </c:pt>
                <c:pt idx="132">
                  <c:v>135300000000000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55872"/>
        <c:axId val="62257792"/>
      </c:scatterChart>
      <c:valAx>
        <c:axId val="62255872"/>
        <c:scaling>
          <c:orientation val="minMax"/>
          <c:max val="410"/>
          <c:min val="30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Wavelength, nm</a:t>
                </a:r>
              </a:p>
            </c:rich>
          </c:tx>
          <c:layout>
            <c:manualLayout>
              <c:xMode val="edge"/>
              <c:yMode val="edge"/>
              <c:x val="0.45140304153157329"/>
              <c:y val="0.93629032258064515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2257792"/>
        <c:crosses val="autoZero"/>
        <c:crossBetween val="midCat"/>
        <c:majorUnit val="20"/>
        <c:minorUnit val="10"/>
      </c:valAx>
      <c:valAx>
        <c:axId val="62257792"/>
        <c:scaling>
          <c:orientation val="minMax"/>
          <c:max val="300000000000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/>
                  <a:t>Quanta</a:t>
                </a:r>
                <a:r>
                  <a:rPr lang="en-US" sz="2000" baseline="0"/>
                  <a:t> cm</a:t>
                </a:r>
                <a:r>
                  <a:rPr lang="en-US" sz="2000" baseline="30000"/>
                  <a:t>-2</a:t>
                </a:r>
                <a:r>
                  <a:rPr lang="en-US" sz="2000" baseline="0"/>
                  <a:t> s</a:t>
                </a:r>
                <a:r>
                  <a:rPr lang="en-US" sz="2000" baseline="30000"/>
                  <a:t>-1</a:t>
                </a:r>
                <a:r>
                  <a:rPr lang="en-US" sz="2000" baseline="0"/>
                  <a:t> nm</a:t>
                </a:r>
                <a:r>
                  <a:rPr lang="en-US" sz="2000" baseline="30000"/>
                  <a:t>-1</a:t>
                </a:r>
              </a:p>
            </c:rich>
          </c:tx>
          <c:layout>
            <c:manualLayout>
              <c:xMode val="edge"/>
              <c:yMode val="edge"/>
              <c:x val="3.212482630847615E-2"/>
              <c:y val="0.25365168063669463"/>
            </c:manualLayout>
          </c:layout>
          <c:overlay val="0"/>
        </c:title>
        <c:numFmt formatCode="General" sourceLinked="0"/>
        <c:majorTickMark val="in"/>
        <c:minorTickMark val="in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2255872"/>
        <c:crossesAt val="0"/>
        <c:crossBetween val="midCat"/>
        <c:majorUnit val="100000000000000"/>
        <c:minorUnit val="2000000000000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2968287379919142"/>
          <c:y val="0.1760780204893744"/>
          <c:w val="0.25940121455406306"/>
          <c:h val="0.3056652696638749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0.46645</cdr:x>
      <cdr:y>0.03715</cdr:y>
    </cdr:from>
    <cdr:to>
      <cdr:x>0.74037</cdr:x>
      <cdr:y>0.17979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8600" y="238126"/>
          <a:ext cx="23717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/>
            <a:t>18 March 16:55 LT</a:t>
          </a:r>
        </a:p>
        <a:p xmlns:a="http://schemas.openxmlformats.org/drawingml/2006/main">
          <a:r>
            <a:rPr lang="en-US" sz="1800"/>
            <a:t>solar</a:t>
          </a:r>
          <a:r>
            <a:rPr lang="en-US" sz="1800" baseline="0"/>
            <a:t> zenith angle = 65</a:t>
          </a:r>
          <a:r>
            <a:rPr lang="en-US" sz="1800" baseline="30000"/>
            <a:t>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2015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E190644-3A6A-4F6F-8F54-A8A90C768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5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0075"/>
            <a:ext cx="51498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2015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42DAD10-F69A-4985-95E9-6F604A5A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16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95400"/>
            <a:ext cx="77724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984B8B-93F5-4E60-B76A-2ECE2C7E6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2CD6-4D10-4288-8742-6F206B8A1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1C3DD-F317-465F-A0AF-F7A49E3E9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FA00-6CC2-4A49-AA55-2B65F0ECA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F3FA-A3B5-462A-8BAF-CB1C0414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29326-674F-4B8C-8C6C-A492B8EB1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665E-CF68-4A9B-91C8-627E3ACB8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21254-73C9-46D2-95A6-EF4F20A74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AB92E-0EC4-4B73-86D5-6E104B4AB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C7908-0180-4D66-B316-7F96BDD54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4BD1-481C-4A95-8FAD-0FE49792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8E5B2-F5A7-4435-8AB5-D8E7EF47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B45E3-1167-42AF-AF26-CB25DD3BD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38798-2153-4E8F-BAE2-F44F7152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C55E1-C593-4836-A741-2D6CB2E99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D251-3C9A-4A33-918D-35D7984D3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24984B8B-93F5-4E60-B76A-2ECE2C7E6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9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fld id="{B0E915D1-40EA-4EC2-8E88-0862DD62C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5783" name="Line 7"/>
          <p:cNvSpPr>
            <a:spLocks noChangeShapeType="1"/>
          </p:cNvSpPr>
          <p:nvPr/>
        </p:nvSpPr>
        <p:spPr bwMode="auto">
          <a:xfrm>
            <a:off x="304800" y="914400"/>
            <a:ext cx="7772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5784" name="Line 8"/>
          <p:cNvSpPr>
            <a:spLocks noChangeShapeType="1"/>
          </p:cNvSpPr>
          <p:nvPr/>
        </p:nvSpPr>
        <p:spPr bwMode="auto">
          <a:xfrm>
            <a:off x="304800" y="6172200"/>
            <a:ext cx="838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5785" name="Line 9"/>
          <p:cNvSpPr>
            <a:spLocks noChangeShapeType="1"/>
          </p:cNvSpPr>
          <p:nvPr/>
        </p:nvSpPr>
        <p:spPr bwMode="auto">
          <a:xfrm>
            <a:off x="304800" y="914400"/>
            <a:ext cx="0" cy="5257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ransition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sha@ucar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5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3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1371172"/>
            <a:ext cx="7315200" cy="360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0" dirty="0"/>
              <a:t>Photochemistry of </a:t>
            </a:r>
            <a:r>
              <a:rPr lang="en-US" sz="4400" i="0" dirty="0" smtClean="0"/>
              <a:t>Atmospheric </a:t>
            </a:r>
            <a:r>
              <a:rPr lang="en-US" sz="4400" i="0" dirty="0"/>
              <a:t>S</a:t>
            </a:r>
            <a:r>
              <a:rPr lang="en-US" sz="4400" i="0" dirty="0" smtClean="0"/>
              <a:t>pecies</a:t>
            </a:r>
            <a:endParaRPr lang="en-US" sz="4400" i="0" dirty="0" smtClean="0"/>
          </a:p>
          <a:p>
            <a:endParaRPr lang="en-US" sz="4400" i="0" dirty="0" smtClean="0"/>
          </a:p>
          <a:p>
            <a:pPr algn="l"/>
            <a:r>
              <a:rPr lang="en-US" sz="1200" dirty="0" smtClean="0"/>
              <a:t>Photolysis Reactions</a:t>
            </a:r>
          </a:p>
          <a:p>
            <a:pPr algn="l"/>
            <a:r>
              <a:rPr lang="en-US" sz="1200" dirty="0" smtClean="0"/>
              <a:t>Molecular Spectra and Quantum Yields</a:t>
            </a:r>
          </a:p>
          <a:p>
            <a:pPr algn="l"/>
            <a:r>
              <a:rPr lang="en-US" sz="1200" dirty="0" smtClean="0"/>
              <a:t>Solar Radiation</a:t>
            </a:r>
          </a:p>
          <a:p>
            <a:pPr algn="l"/>
            <a:r>
              <a:rPr lang="en-US" sz="1200" dirty="0"/>
              <a:t>	</a:t>
            </a:r>
            <a:r>
              <a:rPr lang="en-US" sz="1200" dirty="0" smtClean="0"/>
              <a:t>Fundamentals of Radiative Transfer</a:t>
            </a:r>
          </a:p>
          <a:p>
            <a:pPr algn="l"/>
            <a:r>
              <a:rPr lang="en-US" sz="1200" dirty="0"/>
              <a:t>	</a:t>
            </a:r>
            <a:r>
              <a:rPr lang="en-US" sz="1200" dirty="0" smtClean="0"/>
              <a:t>Aerosols</a:t>
            </a:r>
          </a:p>
          <a:p>
            <a:pPr algn="l"/>
            <a:r>
              <a:rPr lang="en-US" sz="1200" dirty="0"/>
              <a:t>	</a:t>
            </a:r>
            <a:r>
              <a:rPr lang="en-US" sz="1200" dirty="0" smtClean="0"/>
              <a:t>Clouds</a:t>
            </a:r>
          </a:p>
          <a:p>
            <a:pPr algn="l"/>
            <a:r>
              <a:rPr lang="en-US" sz="1200" dirty="0" smtClean="0"/>
              <a:t>Radiative Forcing of Climate</a:t>
            </a:r>
          </a:p>
          <a:p>
            <a:pPr algn="l"/>
            <a:r>
              <a:rPr lang="en-US" sz="1200" dirty="0" smtClean="0"/>
              <a:t>Biological Effects of UV Radiation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354109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Sasha Madronich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National Center for Atmospheric Research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Boulder Colorado USA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hlinkClick r:id="rId3"/>
              </a:rPr>
              <a:t>sasha@u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car.edu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Boulder</a:t>
            </a:r>
            <a:r>
              <a:rPr lang="en-US" sz="1400" dirty="0" smtClean="0">
                <a:solidFill>
                  <a:schemeClr val="tx1"/>
                </a:solidFill>
              </a:rPr>
              <a:t>, 8 February 2011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Absorption Cross Section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39" y="1000506"/>
            <a:ext cx="7163562" cy="514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7220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Absorption Cross Section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" y="1025651"/>
            <a:ext cx="7147941" cy="49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4956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NO</a:t>
            </a:r>
            <a:r>
              <a:rPr lang="en-US" baseline="-25000" dirty="0" smtClean="0"/>
              <a:t>2</a:t>
            </a:r>
            <a:r>
              <a:rPr lang="en-US" dirty="0" smtClean="0"/>
              <a:t> Absorption </a:t>
            </a:r>
            <a:r>
              <a:rPr lang="en-US" dirty="0"/>
              <a:t>Cross 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049431"/>
            <a:ext cx="6973887" cy="492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9480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 Absorption </a:t>
            </a:r>
            <a:r>
              <a:rPr lang="en-US" dirty="0"/>
              <a:t>Cross 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9" y="1076325"/>
            <a:ext cx="6656571" cy="47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35135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Quantum Yields 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717321" y="3276236"/>
            <a:ext cx="3540975" cy="414068"/>
            <a:chOff x="1319842" y="3071004"/>
            <a:chExt cx="4615131" cy="414068"/>
          </a:xfrm>
        </p:grpSpPr>
        <p:sp>
          <p:nvSpPr>
            <p:cNvPr id="5" name="Rectangle 4"/>
            <p:cNvSpPr/>
            <p:nvPr/>
          </p:nvSpPr>
          <p:spPr bwMode="auto">
            <a:xfrm>
              <a:off x="1492370" y="3071004"/>
              <a:ext cx="4270075" cy="41406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chemeClr val="bg1"/>
              </a:bgClr>
            </a:patt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i="0" smtClean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62445" y="3071004"/>
              <a:ext cx="172528" cy="4140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i="0" smtClean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19842" y="3071004"/>
              <a:ext cx="172528" cy="4140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i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7060" y="3092470"/>
            <a:ext cx="6349376" cy="1325460"/>
            <a:chOff x="336431" y="3079750"/>
            <a:chExt cx="6349376" cy="13254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0145">
              <a:off x="793245" y="3116363"/>
              <a:ext cx="1585105" cy="7763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2096219" y="3079750"/>
              <a:ext cx="364001" cy="60373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i="0" smtClean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31" y="3692107"/>
              <a:ext cx="602384" cy="71310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2096218" y="3447691"/>
              <a:ext cx="4589589" cy="45719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i="0" smtClean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090784" y="3483623"/>
              <a:ext cx="45719" cy="29329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i="0" smtClean="0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2221413" y="3167113"/>
            <a:ext cx="45719" cy="29329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4450">
            <a:off x="6870687" y="3126023"/>
            <a:ext cx="802041" cy="67307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>
            <a:off x="3934621" y="3483270"/>
            <a:ext cx="2943118" cy="0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309715" y="383054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</a:rPr>
              <a:t>L</a:t>
            </a:r>
            <a:endParaRPr lang="en-US" i="0" baseline="-25000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49" y="1808903"/>
            <a:ext cx="931731" cy="9317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49" y="1492298"/>
            <a:ext cx="1005712" cy="7824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96" y="1147874"/>
            <a:ext cx="588965" cy="688848"/>
          </a:xfrm>
          <a:prstGeom prst="rect">
            <a:avLst/>
          </a:prstGeom>
        </p:spPr>
      </p:pic>
      <p:cxnSp>
        <p:nvCxnSpPr>
          <p:cNvPr id="28" name="Straight Connector 27"/>
          <p:cNvCxnSpPr>
            <a:stCxn id="24" idx="2"/>
          </p:cNvCxnSpPr>
          <p:nvPr/>
        </p:nvCxnSpPr>
        <p:spPr bwMode="auto">
          <a:xfrm flipH="1">
            <a:off x="4389978" y="1836722"/>
            <a:ext cx="1" cy="1439514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076989" y="1945010"/>
            <a:ext cx="3420360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Flowchart: Summing Junction 32"/>
          <p:cNvSpPr/>
          <p:nvPr/>
        </p:nvSpPr>
        <p:spPr bwMode="auto">
          <a:xfrm>
            <a:off x="3498780" y="1836722"/>
            <a:ext cx="225066" cy="224943"/>
          </a:xfrm>
          <a:prstGeom prst="flowChartSummingJunction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 smtClean="0"/>
          </a:p>
        </p:txBody>
      </p:sp>
      <p:sp>
        <p:nvSpPr>
          <p:cNvPr id="34" name="Flowchart: Summing Junction 33"/>
          <p:cNvSpPr/>
          <p:nvPr/>
        </p:nvSpPr>
        <p:spPr bwMode="auto">
          <a:xfrm>
            <a:off x="4967916" y="1832538"/>
            <a:ext cx="225066" cy="224943"/>
          </a:xfrm>
          <a:prstGeom prst="flowChartSummingJunction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4681140" y="1147874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000000"/>
                </a:solidFill>
              </a:rPr>
              <a:t>Pressure</a:t>
            </a:r>
          </a:p>
          <a:p>
            <a:r>
              <a:rPr lang="en-US" sz="1200" i="0" dirty="0">
                <a:solidFill>
                  <a:srgbClr val="000000"/>
                </a:solidFill>
              </a:rPr>
              <a:t>g</a:t>
            </a:r>
            <a:r>
              <a:rPr lang="en-US" sz="1200" i="0" dirty="0" smtClean="0">
                <a:solidFill>
                  <a:srgbClr val="000000"/>
                </a:solidFill>
              </a:rPr>
              <a:t>age</a:t>
            </a:r>
            <a:endParaRPr lang="en-US" sz="1200" i="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5918" y="1706453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000000"/>
                </a:solidFill>
              </a:rPr>
              <a:t>Pump for</a:t>
            </a:r>
          </a:p>
          <a:p>
            <a:r>
              <a:rPr lang="en-US" sz="1200" i="0" dirty="0" smtClean="0">
                <a:solidFill>
                  <a:srgbClr val="000000"/>
                </a:solidFill>
              </a:rPr>
              <a:t>clean out</a:t>
            </a:r>
            <a:endParaRPr lang="en-US" sz="1200" i="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0314" y="216811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000000"/>
                </a:solidFill>
              </a:rPr>
              <a:t>Gas </a:t>
            </a:r>
          </a:p>
          <a:p>
            <a:r>
              <a:rPr lang="en-US" sz="1200" i="0" dirty="0" smtClean="0">
                <a:solidFill>
                  <a:srgbClr val="000000"/>
                </a:solidFill>
              </a:rPr>
              <a:t>in</a:t>
            </a:r>
            <a:endParaRPr lang="en-US" sz="1200" i="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1066" y="1614121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000000"/>
                </a:solidFill>
              </a:rPr>
              <a:t>Gas </a:t>
            </a:r>
          </a:p>
          <a:p>
            <a:r>
              <a:rPr lang="en-US" sz="1200" i="0" dirty="0" smtClean="0">
                <a:solidFill>
                  <a:srgbClr val="000000"/>
                </a:solidFill>
              </a:rPr>
              <a:t>supply</a:t>
            </a:r>
            <a:endParaRPr lang="en-US" sz="1200" i="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9323" y="2740634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000000"/>
                </a:solidFill>
              </a:rPr>
              <a:t>Light </a:t>
            </a:r>
          </a:p>
          <a:p>
            <a:r>
              <a:rPr lang="en-US" sz="1200" i="0" dirty="0" smtClean="0">
                <a:solidFill>
                  <a:srgbClr val="000000"/>
                </a:solidFill>
              </a:rPr>
              <a:t>detector</a:t>
            </a:r>
            <a:endParaRPr lang="en-US" sz="1200" i="0" dirty="0">
              <a:solidFill>
                <a:srgbClr val="00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497349" y="4135025"/>
            <a:ext cx="2355113" cy="1355559"/>
          </a:xfrm>
          <a:prstGeom prst="rect">
            <a:avLst/>
          </a:prstGeom>
        </p:spPr>
      </p:pic>
      <p:sp>
        <p:nvSpPr>
          <p:cNvPr id="41" name="Freeform 40"/>
          <p:cNvSpPr/>
          <p:nvPr/>
        </p:nvSpPr>
        <p:spPr>
          <a:xfrm>
            <a:off x="7717536" y="3467405"/>
            <a:ext cx="1231636" cy="883254"/>
          </a:xfrm>
          <a:custGeom>
            <a:avLst/>
            <a:gdLst>
              <a:gd name="connsiteX0" fmla="*/ 0 w 1231636"/>
              <a:gd name="connsiteY0" fmla="*/ 0 h 883254"/>
              <a:gd name="connsiteX1" fmla="*/ 431597 w 1231636"/>
              <a:gd name="connsiteY1" fmla="*/ 680313 h 88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1636" h="883254">
                <a:moveTo>
                  <a:pt x="0" y="0"/>
                </a:moveTo>
                <a:cubicBezTo>
                  <a:pt x="985723" y="604723"/>
                  <a:pt x="1971447" y="1209446"/>
                  <a:pt x="431597" y="680313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 smtClean="0"/>
          </a:p>
        </p:txBody>
      </p:sp>
      <p:sp>
        <p:nvSpPr>
          <p:cNvPr id="42" name="Freeform 41"/>
          <p:cNvSpPr/>
          <p:nvPr/>
        </p:nvSpPr>
        <p:spPr>
          <a:xfrm>
            <a:off x="7849210" y="3218688"/>
            <a:ext cx="643737" cy="424282"/>
          </a:xfrm>
          <a:custGeom>
            <a:avLst/>
            <a:gdLst>
              <a:gd name="connsiteX0" fmla="*/ 0 w 643737"/>
              <a:gd name="connsiteY0" fmla="*/ 0 h 424282"/>
              <a:gd name="connsiteX1" fmla="*/ 643737 w 643737"/>
              <a:gd name="connsiteY1" fmla="*/ 424282 h 424282"/>
              <a:gd name="connsiteX2" fmla="*/ 0 w 643737"/>
              <a:gd name="connsiteY2" fmla="*/ 0 h 42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737" h="424282">
                <a:moveTo>
                  <a:pt x="0" y="0"/>
                </a:moveTo>
                <a:lnTo>
                  <a:pt x="643737" y="424282"/>
                </a:lnTo>
                <a:cubicBezTo>
                  <a:pt x="637641" y="423063"/>
                  <a:pt x="0" y="0"/>
                  <a:pt x="0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 smtClean="0"/>
          </a:p>
        </p:txBody>
      </p:sp>
      <p:sp>
        <p:nvSpPr>
          <p:cNvPr id="45" name="Freeform 44"/>
          <p:cNvSpPr/>
          <p:nvPr/>
        </p:nvSpPr>
        <p:spPr>
          <a:xfrm>
            <a:off x="1104595" y="5332781"/>
            <a:ext cx="1082650" cy="490331"/>
          </a:xfrm>
          <a:custGeom>
            <a:avLst/>
            <a:gdLst>
              <a:gd name="connsiteX0" fmla="*/ 0 w 1082650"/>
              <a:gd name="connsiteY0" fmla="*/ 0 h 490331"/>
              <a:gd name="connsiteX1" fmla="*/ 855879 w 1082650"/>
              <a:gd name="connsiteY1" fmla="*/ 482803 h 490331"/>
              <a:gd name="connsiteX2" fmla="*/ 1082650 w 1082650"/>
              <a:gd name="connsiteY2" fmla="*/ 307238 h 49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650" h="490331">
                <a:moveTo>
                  <a:pt x="0" y="0"/>
                </a:moveTo>
                <a:cubicBezTo>
                  <a:pt x="337718" y="215798"/>
                  <a:pt x="675437" y="431597"/>
                  <a:pt x="855879" y="482803"/>
                </a:cubicBezTo>
                <a:cubicBezTo>
                  <a:pt x="1036321" y="534009"/>
                  <a:pt x="1082650" y="307238"/>
                  <a:pt x="1082650" y="307238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 smtClean="0"/>
          </a:p>
        </p:txBody>
      </p:sp>
      <p:sp>
        <p:nvSpPr>
          <p:cNvPr id="46" name="Arc 45"/>
          <p:cNvSpPr/>
          <p:nvPr/>
        </p:nvSpPr>
        <p:spPr bwMode="auto">
          <a:xfrm>
            <a:off x="7124246" y="3460411"/>
            <a:ext cx="1232395" cy="1330402"/>
          </a:xfrm>
          <a:prstGeom prst="arc">
            <a:avLst>
              <a:gd name="adj1" fmla="val 16200000"/>
              <a:gd name="adj2" fmla="val 1075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i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391437" y="4455618"/>
            <a:ext cx="855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0" dirty="0" smtClean="0">
                <a:solidFill>
                  <a:srgbClr val="000000"/>
                </a:solidFill>
                <a:latin typeface="Arial"/>
              </a:rPr>
              <a:t>Transmittance = I / I</a:t>
            </a:r>
            <a:r>
              <a:rPr lang="en-US" sz="1800" i="0" baseline="-25000" dirty="0" smtClean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800" i="0" dirty="0" smtClean="0">
                <a:solidFill>
                  <a:srgbClr val="000000"/>
                </a:solidFill>
                <a:latin typeface="Arial"/>
              </a:rPr>
              <a:t> = </a:t>
            </a:r>
            <a:r>
              <a:rPr lang="en-US" sz="1800" i="0" dirty="0" err="1" smtClean="0">
                <a:solidFill>
                  <a:srgbClr val="000000"/>
                </a:solidFill>
                <a:latin typeface="Arial"/>
              </a:rPr>
              <a:t>exp</a:t>
            </a:r>
            <a:r>
              <a:rPr lang="en-US" sz="1800" i="0" dirty="0" smtClean="0">
                <a:solidFill>
                  <a:srgbClr val="000000"/>
                </a:solidFill>
                <a:latin typeface="Arial"/>
              </a:rPr>
              <a:t>(-</a:t>
            </a:r>
            <a:r>
              <a:rPr lang="en-US" sz="1800" i="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800" i="0" dirty="0" smtClean="0">
                <a:solidFill>
                  <a:srgbClr val="000000"/>
                </a:solidFill>
                <a:latin typeface="Arial"/>
              </a:rPr>
              <a:t> n L)</a:t>
            </a:r>
          </a:p>
          <a:p>
            <a:pPr algn="l"/>
            <a:endParaRPr lang="en-US" sz="1800" i="0" dirty="0" smtClean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en-US" sz="1800" i="0" dirty="0" smtClean="0">
                <a:solidFill>
                  <a:srgbClr val="000000"/>
                </a:solidFill>
                <a:latin typeface="+mn-lt"/>
              </a:rPr>
              <a:t>Quantum Yield = number of breaks per photon absorbed</a:t>
            </a:r>
          </a:p>
          <a:p>
            <a:pPr algn="l"/>
            <a:r>
              <a:rPr lang="en-US" sz="1800" i="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1800" i="0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1800" i="0" dirty="0" smtClean="0">
                <a:solidFill>
                  <a:srgbClr val="000000"/>
                </a:solidFill>
              </a:rPr>
              <a:t> = </a:t>
            </a:r>
            <a:r>
              <a:rPr lang="en-US" sz="1800" i="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800" i="0" dirty="0" err="1" smtClean="0">
                <a:solidFill>
                  <a:srgbClr val="000000"/>
                </a:solidFill>
              </a:rPr>
              <a:t>n</a:t>
            </a:r>
            <a:r>
              <a:rPr lang="en-US" sz="1800" i="0" dirty="0" smtClean="0">
                <a:solidFill>
                  <a:srgbClr val="000000"/>
                </a:solidFill>
              </a:rPr>
              <a:t> / </a:t>
            </a:r>
            <a:r>
              <a:rPr lang="en-US" sz="1800" i="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800" i="0" dirty="0" smtClean="0">
                <a:solidFill>
                  <a:srgbClr val="000000"/>
                </a:solidFill>
              </a:rPr>
              <a:t>I</a:t>
            </a:r>
          </a:p>
          <a:p>
            <a:pPr algn="l"/>
            <a:endParaRPr lang="en-US" sz="1800" i="0" dirty="0">
              <a:solidFill>
                <a:srgbClr val="000000"/>
              </a:solidFill>
            </a:endParaRPr>
          </a:p>
          <a:p>
            <a:pPr algn="l"/>
            <a:r>
              <a:rPr lang="en-US" sz="1800" i="0" dirty="0" smtClean="0">
                <a:solidFill>
                  <a:srgbClr val="000000"/>
                </a:solidFill>
              </a:rPr>
              <a:t>Difficult: must measure absolute change in n (products) and I (photons absorbed)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2849693" y="3909032"/>
            <a:ext cx="3276229" cy="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63270" y="24652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4110" y="323657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000000"/>
                </a:solidFill>
              </a:rPr>
              <a:t>Lamp</a:t>
            </a:r>
            <a:endParaRPr lang="en-US" sz="1200" i="0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27725" y="2751422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solidFill>
                  <a:srgbClr val="000000"/>
                </a:solidFill>
              </a:rPr>
              <a:t>Prism</a:t>
            </a:r>
            <a:endParaRPr lang="en-US" sz="1200" i="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74717" y="2964861"/>
            <a:ext cx="211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 smtClean="0">
                <a:solidFill>
                  <a:srgbClr val="000000"/>
                </a:solidFill>
              </a:rPr>
              <a:t>Absorption cell</a:t>
            </a:r>
            <a:endParaRPr lang="en-US" sz="120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2980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Quantum Yields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1159961"/>
            <a:ext cx="6787889" cy="47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613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Compilations of Cross Sections &amp; Quantum Yields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42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38275"/>
            <a:ext cx="72294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613" y="905292"/>
            <a:ext cx="6515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http://www.atmosphere.mpg.de/enid/2295</a:t>
            </a:r>
          </a:p>
        </p:txBody>
      </p:sp>
      <p:pic>
        <p:nvPicPr>
          <p:cNvPr id="542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86437"/>
            <a:ext cx="5495925" cy="205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2438" y="3493443"/>
            <a:ext cx="3560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http://jpldataeval.jpl.nasa.gov/</a:t>
            </a:r>
          </a:p>
        </p:txBody>
      </p:sp>
    </p:spTree>
    <p:extLst>
      <p:ext uri="{BB962C8B-B14F-4D97-AF65-F5344CB8AC3E}">
        <p14:creationId xmlns:p14="http://schemas.microsoft.com/office/powerpoint/2010/main" val="94734031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616-4BE5-4096-AD36-5D893CDB3B54}" type="slidenum">
              <a:rPr lang="en-US"/>
              <a:pPr/>
              <a:t>17</a:t>
            </a:fld>
            <a:endParaRPr lang="en-US"/>
          </a:p>
        </p:txBody>
      </p:sp>
      <p:sp>
        <p:nvSpPr>
          <p:cNvPr id="17182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Spectral </a:t>
            </a:r>
            <a:r>
              <a:rPr lang="en-US" dirty="0" smtClean="0"/>
              <a:t>Range </a:t>
            </a:r>
            <a:r>
              <a:rPr lang="en-US" dirty="0" smtClean="0"/>
              <a:t>For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Tropospheric Photochemistry</a:t>
            </a:r>
          </a:p>
        </p:txBody>
      </p:sp>
      <p:graphicFrame>
        <p:nvGraphicFramePr>
          <p:cNvPr id="17182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914400"/>
          <a:ext cx="8077200" cy="532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3" name="Chart" r:id="rId3" imgW="7448420" imgH="4914871" progId="Excel.Sheet.8">
                  <p:embed/>
                </p:oleObj>
              </mc:Choice>
              <mc:Fallback>
                <p:oleObj name="Chart" r:id="rId3" imgW="7448420" imgH="4914871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8077200" cy="532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8278" name="Text Box 6"/>
          <p:cNvSpPr txBox="1">
            <a:spLocks noChangeArrowheads="1"/>
          </p:cNvSpPr>
          <p:nvPr/>
        </p:nvSpPr>
        <p:spPr bwMode="auto">
          <a:xfrm>
            <a:off x="258763" y="6248400"/>
            <a:ext cx="3201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surface, overhead sun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B008-603A-447C-A297-DA9137CCAB32}" type="slidenum">
              <a:rPr lang="en-US"/>
              <a:pPr/>
              <a:t>18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Solar Spectrum</a:t>
            </a:r>
          </a:p>
        </p:txBody>
      </p:sp>
      <p:pic>
        <p:nvPicPr>
          <p:cNvPr id="590851" name="Picture 3" descr="Fig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767" y="1012210"/>
            <a:ext cx="5865124" cy="513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7772400" y="5715000"/>
            <a:ext cx="1066800" cy="990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7239000" y="62484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>
                <a:solidFill>
                  <a:srgbClr val="990000"/>
                </a:solidFill>
              </a:rPr>
              <a:t>UNEP, 2002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024" y="1528549"/>
            <a:ext cx="30764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0" dirty="0" smtClean="0">
                <a:solidFill>
                  <a:schemeClr val="tx1"/>
                </a:solidFill>
              </a:rPr>
              <a:t>O</a:t>
            </a:r>
            <a:r>
              <a:rPr lang="en-US" i="0" baseline="-25000" dirty="0" smtClean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 and O</a:t>
            </a:r>
            <a:r>
              <a:rPr lang="en-US" i="0" baseline="-25000" dirty="0" smtClean="0">
                <a:solidFill>
                  <a:schemeClr val="tx1"/>
                </a:solidFill>
              </a:rPr>
              <a:t>3</a:t>
            </a:r>
            <a:r>
              <a:rPr lang="en-US" i="0" dirty="0" smtClean="0">
                <a:solidFill>
                  <a:schemeClr val="tx1"/>
                </a:solidFill>
              </a:rPr>
              <a:t> absorb</a:t>
            </a:r>
          </a:p>
          <a:p>
            <a:pPr algn="l"/>
            <a:r>
              <a:rPr lang="en-US" i="0" dirty="0" smtClean="0">
                <a:solidFill>
                  <a:schemeClr val="tx1"/>
                </a:solidFill>
              </a:rPr>
              <a:t>all UV-C (</a:t>
            </a:r>
            <a:r>
              <a:rPr lang="en-US" i="0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i="0" dirty="0" smtClean="0">
                <a:solidFill>
                  <a:schemeClr val="tx1"/>
                </a:solidFill>
              </a:rPr>
              <a:t>&lt;280 nm)</a:t>
            </a:r>
          </a:p>
          <a:p>
            <a:pPr algn="l"/>
            <a:r>
              <a:rPr lang="en-US" i="0" dirty="0" smtClean="0">
                <a:solidFill>
                  <a:schemeClr val="tx1"/>
                </a:solidFill>
              </a:rPr>
              <a:t>before it reaches the </a:t>
            </a:r>
          </a:p>
          <a:p>
            <a:pPr algn="l"/>
            <a:r>
              <a:rPr lang="en-US" i="0" dirty="0" smtClean="0">
                <a:solidFill>
                  <a:schemeClr val="tx1"/>
                </a:solidFill>
              </a:rPr>
              <a:t>troposphere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3C95-9FDF-4F1E-93D7-E65EFA409844}" type="slidenum">
              <a:rPr lang="en-US"/>
              <a:pPr/>
              <a:t>19</a:t>
            </a:fld>
            <a:endParaRPr lang="en-US"/>
          </a:p>
        </p:txBody>
      </p:sp>
      <p:sp>
        <p:nvSpPr>
          <p:cNvPr id="66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Vertical Optical </a:t>
            </a:r>
            <a:r>
              <a:rPr lang="en-US" dirty="0" smtClean="0"/>
              <a:t>Depths, </a:t>
            </a:r>
            <a:r>
              <a:rPr lang="en-US" sz="3600" i="1" dirty="0" smtClean="0">
                <a:latin typeface="Symbol" pitchFamily="18" charset="2"/>
              </a:rPr>
              <a:t>t</a:t>
            </a:r>
            <a:endParaRPr lang="en-US" i="1" dirty="0">
              <a:latin typeface="Symbol" pitchFamily="18" charset="2"/>
            </a:endParaRPr>
          </a:p>
        </p:txBody>
      </p:sp>
      <p:graphicFrame>
        <p:nvGraphicFramePr>
          <p:cNvPr id="6635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931863"/>
          <a:ext cx="8156812" cy="494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0" name="Chart" r:id="rId3" imgW="6753149" imgH="4095902" progId="Excel.Sheet.8">
                  <p:embed/>
                </p:oleObj>
              </mc:Choice>
              <mc:Fallback>
                <p:oleObj name="Chart" r:id="rId3" imgW="6753149" imgH="4095902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31863"/>
                        <a:ext cx="8156812" cy="4946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67785" y="5459105"/>
            <a:ext cx="3842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>
                <a:solidFill>
                  <a:schemeClr val="accent2"/>
                </a:solidFill>
              </a:rPr>
              <a:t>Direct transmission = exp(-</a:t>
            </a:r>
            <a:r>
              <a:rPr lang="en-US" sz="1600" dirty="0" smtClean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sz="1600" i="0" dirty="0" smtClean="0">
                <a:solidFill>
                  <a:schemeClr val="accent2"/>
                </a:solidFill>
              </a:rPr>
              <a:t>)</a:t>
            </a:r>
          </a:p>
          <a:p>
            <a:pPr algn="l"/>
            <a:r>
              <a:rPr lang="en-US" sz="1600" i="0" dirty="0" smtClean="0">
                <a:solidFill>
                  <a:schemeClr val="accent2"/>
                </a:solidFill>
              </a:rPr>
              <a:t>Diffuse transmission can be much larger</a:t>
            </a:r>
            <a:endParaRPr lang="en-US" sz="1600" i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Energetics of Oxygen in the Atmosphere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>
          <a:xfrm>
            <a:off x="426493" y="1281752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Symbol" pitchFamily="18" charset="2"/>
              </a:rPr>
              <a:t>						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i="1" dirty="0" err="1"/>
              <a:t>H</a:t>
            </a:r>
            <a:r>
              <a:rPr lang="en-US" sz="2000" i="1" baseline="-25000" dirty="0" err="1"/>
              <a:t>f</a:t>
            </a:r>
            <a:r>
              <a:rPr lang="en-US" sz="2000" i="1" baseline="-25000" dirty="0"/>
              <a:t> </a:t>
            </a:r>
            <a:r>
              <a:rPr lang="en-US" sz="2000" dirty="0"/>
              <a:t>(298K)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					kcal mol</a:t>
            </a:r>
            <a:r>
              <a:rPr lang="en-US" sz="2000" baseline="30000" dirty="0"/>
              <a:t>-1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Excited atoms		O*(</a:t>
            </a:r>
            <a:r>
              <a:rPr lang="en-US" sz="2000" baseline="30000" dirty="0"/>
              <a:t>1</a:t>
            </a:r>
            <a:r>
              <a:rPr lang="en-US" sz="2000" dirty="0"/>
              <a:t>D)		104.9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Ground state atoms	O (</a:t>
            </a:r>
            <a:r>
              <a:rPr lang="en-US" sz="2000" baseline="30000" dirty="0"/>
              <a:t>3</a:t>
            </a:r>
            <a:r>
              <a:rPr lang="en-US" sz="2000" dirty="0"/>
              <a:t>P)		59.6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Ozone			O</a:t>
            </a:r>
            <a:r>
              <a:rPr lang="en-US" sz="2000" baseline="-25000" dirty="0"/>
              <a:t>3</a:t>
            </a:r>
            <a:r>
              <a:rPr lang="en-US" sz="2000" dirty="0"/>
              <a:t>		34.1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Normal </a:t>
            </a:r>
            <a:r>
              <a:rPr lang="en-US" sz="2000" dirty="0"/>
              <a:t>molecules	O</a:t>
            </a:r>
            <a:r>
              <a:rPr lang="en-US" sz="2000" baseline="-25000" dirty="0"/>
              <a:t>2</a:t>
            </a:r>
            <a:r>
              <a:rPr lang="en-US" sz="2000" dirty="0"/>
              <a:t>		0		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ACA5989-BDA7-4F7E-BC68-17F20F9B8F17}" type="slidenum">
              <a:rPr lang="en-US"/>
              <a:pPr/>
              <a:t>2</a:t>
            </a:fld>
            <a:endParaRPr lang="en-US"/>
          </a:p>
        </p:txBody>
      </p:sp>
      <p:sp>
        <p:nvSpPr>
          <p:cNvPr id="691205" name="Line 5"/>
          <p:cNvSpPr>
            <a:spLocks noChangeShapeType="1"/>
          </p:cNvSpPr>
          <p:nvPr/>
        </p:nvSpPr>
        <p:spPr bwMode="auto">
          <a:xfrm>
            <a:off x="6629400" y="4648200"/>
            <a:ext cx="1752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1206" name="Line 6"/>
          <p:cNvSpPr>
            <a:spLocks noChangeShapeType="1"/>
          </p:cNvSpPr>
          <p:nvPr/>
        </p:nvSpPr>
        <p:spPr bwMode="auto">
          <a:xfrm>
            <a:off x="6553200" y="3886200"/>
            <a:ext cx="1752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1207" name="Line 7"/>
          <p:cNvSpPr>
            <a:spLocks noChangeShapeType="1"/>
          </p:cNvSpPr>
          <p:nvPr/>
        </p:nvSpPr>
        <p:spPr bwMode="auto">
          <a:xfrm>
            <a:off x="6553200" y="2895600"/>
            <a:ext cx="1752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1208" name="Rectangle 8" descr="Wide downward diagonal"/>
          <p:cNvSpPr>
            <a:spLocks noChangeArrowheads="1"/>
          </p:cNvSpPr>
          <p:nvPr/>
        </p:nvSpPr>
        <p:spPr bwMode="auto">
          <a:xfrm>
            <a:off x="6629400" y="5334000"/>
            <a:ext cx="1676400" cy="152400"/>
          </a:xfrm>
          <a:prstGeom prst="rect">
            <a:avLst/>
          </a:prstGeom>
          <a:pattFill prst="wdDnDiag">
            <a:fgClr>
              <a:srgbClr val="000000"/>
            </a:fgClr>
            <a:bgClr>
              <a:srgbClr val="FFFFFF"/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1209" name="Line 9"/>
          <p:cNvSpPr>
            <a:spLocks noChangeShapeType="1"/>
          </p:cNvSpPr>
          <p:nvPr/>
        </p:nvSpPr>
        <p:spPr bwMode="auto">
          <a:xfrm>
            <a:off x="8389961" y="2160895"/>
            <a:ext cx="0" cy="3200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1210" name="Text Box 10"/>
          <p:cNvSpPr txBox="1">
            <a:spLocks noChangeArrowheads="1"/>
          </p:cNvSpPr>
          <p:nvPr/>
        </p:nvSpPr>
        <p:spPr bwMode="auto">
          <a:xfrm>
            <a:off x="7649570" y="1371600"/>
            <a:ext cx="1238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Increasing</a:t>
            </a:r>
          </a:p>
          <a:p>
            <a:r>
              <a:rPr lang="en-US" sz="1800" dirty="0">
                <a:solidFill>
                  <a:srgbClr val="FF0000"/>
                </a:solidFill>
              </a:rPr>
              <a:t>stability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3333CC"/>
                </a:solidFill>
              </a:rPr>
              <a:t>DIFFUSE LIGHT - </a:t>
            </a:r>
            <a:r>
              <a:rPr lang="en-US" sz="2800" b="1" dirty="0" smtClean="0">
                <a:solidFill>
                  <a:srgbClr val="3333CC"/>
                </a:solidFill>
              </a:rPr>
              <a:t>CLEAN </a:t>
            </a:r>
            <a:r>
              <a:rPr lang="en-US" sz="2800" b="1" dirty="0">
                <a:solidFill>
                  <a:srgbClr val="3333CC"/>
                </a:solidFill>
              </a:rPr>
              <a:t>SKIES, SEA LEVEL</a:t>
            </a:r>
            <a:endParaRPr lang="en-US" sz="4000" b="1" dirty="0">
              <a:solidFill>
                <a:srgbClr val="3333CC"/>
              </a:solidFill>
            </a:endParaRPr>
          </a:p>
        </p:txBody>
      </p:sp>
      <p:graphicFrame>
        <p:nvGraphicFramePr>
          <p:cNvPr id="637955" name="Object 3"/>
          <p:cNvGraphicFramePr>
            <a:graphicFrameLocks noChangeAspect="1"/>
          </p:cNvGraphicFramePr>
          <p:nvPr/>
        </p:nvGraphicFramePr>
        <p:xfrm>
          <a:off x="0" y="1542197"/>
          <a:ext cx="9144000" cy="5315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14" name="Worksheet" r:id="rId3" imgW="6039000" imgH="3232800" progId="Excel.Sheet.8">
                  <p:embed/>
                </p:oleObj>
              </mc:Choice>
              <mc:Fallback>
                <p:oleObj name="Worksheet" r:id="rId3" imgW="6039000" imgH="32328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42197"/>
                        <a:ext cx="9144000" cy="5315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6" name="Line 4"/>
          <p:cNvSpPr>
            <a:spLocks noChangeShapeType="1"/>
          </p:cNvSpPr>
          <p:nvPr/>
        </p:nvSpPr>
        <p:spPr bwMode="auto">
          <a:xfrm>
            <a:off x="1905000" y="1371600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957" name="Line 5"/>
          <p:cNvSpPr>
            <a:spLocks noChangeShapeType="1"/>
          </p:cNvSpPr>
          <p:nvPr/>
        </p:nvSpPr>
        <p:spPr bwMode="auto">
          <a:xfrm>
            <a:off x="5257800" y="1371600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2955925" y="1106488"/>
            <a:ext cx="154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990000"/>
                </a:solidFill>
              </a:rPr>
              <a:t>Irradiance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7959" name="Text Box 7"/>
          <p:cNvSpPr txBox="1">
            <a:spLocks noChangeArrowheads="1"/>
          </p:cNvSpPr>
          <p:nvPr/>
        </p:nvSpPr>
        <p:spPr bwMode="auto">
          <a:xfrm>
            <a:off x="6324600" y="114300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990000"/>
                </a:solidFill>
              </a:rPr>
              <a:t>Actinic flux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E202-A910-4704-AF25-9854ED05FDB1}" type="slidenum">
              <a:rPr lang="en-US"/>
              <a:pPr/>
              <a:t>21</a:t>
            </a:fld>
            <a:endParaRPr lang="en-US"/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>
            <a:off x="522027" y="211677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RADIATIVE  TRANSFER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0" dirty="0" smtClean="0">
                <a:latin typeface="+mj-lt"/>
                <a:ea typeface="+mj-ea"/>
                <a:cs typeface="+mj-cs"/>
              </a:rPr>
              <a:t>CONCEPTS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E202-A910-4704-AF25-9854ED05FDB1}" type="slidenum">
              <a:rPr lang="en-US"/>
              <a:pPr/>
              <a:t>22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000" dirty="0"/>
              <a:t>RADIATIVE TRANSFER THEORY</a:t>
            </a:r>
            <a:br>
              <a:rPr lang="en-US" sz="2000" dirty="0"/>
            </a:br>
            <a:r>
              <a:rPr lang="en-US" sz="2000" dirty="0" smtClean="0">
                <a:solidFill>
                  <a:srgbClr val="990000"/>
                </a:solidFill>
              </a:rPr>
              <a:t>…is hard</a:t>
            </a:r>
            <a:endParaRPr lang="en-US" sz="2000" dirty="0">
              <a:solidFill>
                <a:srgbClr val="990000"/>
              </a:solidFill>
            </a:endParaRPr>
          </a:p>
        </p:txBody>
      </p:sp>
      <p:pic>
        <p:nvPicPr>
          <p:cNvPr id="595971" name="Picture 3" descr="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44823"/>
            <a:ext cx="8353425" cy="6076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5688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B75A-01C1-447E-BAB2-53DEDC98E477}" type="slidenum">
              <a:rPr lang="en-US"/>
              <a:pPr/>
              <a:t>23</a:t>
            </a:fld>
            <a:endParaRPr lang="en-US"/>
          </a:p>
        </p:txBody>
      </p:sp>
      <p:sp>
        <p:nvSpPr>
          <p:cNvPr id="6195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/>
              <a:t>Spectral Radiance, </a:t>
            </a:r>
            <a:r>
              <a:rPr lang="en-US" sz="2800" b="0" i="1">
                <a:latin typeface="Times New Roman" pitchFamily="18" charset="0"/>
              </a:rPr>
              <a:t>I</a:t>
            </a:r>
          </a:p>
        </p:txBody>
      </p:sp>
      <p:pic>
        <p:nvPicPr>
          <p:cNvPr id="619524" name="Picture 4" descr="radianc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5625"/>
            <a:ext cx="7315200" cy="3908425"/>
          </a:xfrm>
          <a:noFill/>
          <a:ln/>
        </p:spPr>
      </p:pic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1962150" y="990600"/>
            <a:ext cx="450860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I</a:t>
            </a:r>
            <a:r>
              <a:rPr lang="en-US" i="0" dirty="0"/>
              <a:t>(</a:t>
            </a:r>
            <a:r>
              <a:rPr lang="en-US" i="0" dirty="0" err="1">
                <a:latin typeface="Symbol" pitchFamily="18" charset="2"/>
              </a:rPr>
              <a:t>l,q,f</a:t>
            </a:r>
            <a:r>
              <a:rPr lang="en-US" i="0" dirty="0"/>
              <a:t>) = </a:t>
            </a:r>
            <a:r>
              <a:rPr lang="en-US" dirty="0" smtClean="0">
                <a:latin typeface="Times New Roman" pitchFamily="18" charset="0"/>
              </a:rPr>
              <a:t>N</a:t>
            </a:r>
            <a:r>
              <a:rPr lang="en-US" i="0" dirty="0" smtClean="0"/>
              <a:t>(</a:t>
            </a:r>
            <a:r>
              <a:rPr lang="en-US" i="0" dirty="0" err="1" smtClean="0">
                <a:latin typeface="Times New Roman" pitchFamily="18" charset="0"/>
              </a:rPr>
              <a:t>hc</a:t>
            </a:r>
            <a:r>
              <a:rPr lang="en-US" i="0" dirty="0" smtClean="0"/>
              <a:t>/</a:t>
            </a:r>
            <a:r>
              <a:rPr lang="en-US" i="0" dirty="0" smtClean="0">
                <a:latin typeface="Symbol" pitchFamily="18" charset="2"/>
              </a:rPr>
              <a:t>l</a:t>
            </a:r>
            <a:r>
              <a:rPr lang="en-US" i="0" dirty="0"/>
              <a:t>) / (</a:t>
            </a:r>
            <a:r>
              <a:rPr lang="en-US" i="0" dirty="0" err="1">
                <a:latin typeface="Times New Roman" pitchFamily="18" charset="0"/>
              </a:rPr>
              <a:t>dt</a:t>
            </a:r>
            <a:r>
              <a:rPr lang="en-US" i="0" dirty="0">
                <a:latin typeface="Times New Roman" pitchFamily="18" charset="0"/>
              </a:rPr>
              <a:t> </a:t>
            </a:r>
            <a:r>
              <a:rPr lang="en-US" i="0" dirty="0" err="1">
                <a:latin typeface="Times New Roman" pitchFamily="18" charset="0"/>
              </a:rPr>
              <a:t>dA</a:t>
            </a:r>
            <a:r>
              <a:rPr lang="en-US" i="0" dirty="0">
                <a:latin typeface="Times New Roman" pitchFamily="18" charset="0"/>
              </a:rPr>
              <a:t> </a:t>
            </a:r>
            <a:r>
              <a:rPr lang="en-US" i="0" dirty="0" err="1" smtClean="0">
                <a:latin typeface="Times New Roman" pitchFamily="18" charset="0"/>
              </a:rPr>
              <a:t>d</a:t>
            </a:r>
            <a:r>
              <a:rPr lang="en-US" i="0" dirty="0" err="1">
                <a:latin typeface="Symbol" pitchFamily="18" charset="2"/>
              </a:rPr>
              <a:t>w</a:t>
            </a:r>
            <a:r>
              <a:rPr lang="en-US" i="0" dirty="0" smtClean="0"/>
              <a:t> </a:t>
            </a:r>
            <a:r>
              <a:rPr lang="en-US" i="0" dirty="0">
                <a:latin typeface="Times New Roman" pitchFamily="18" charset="0"/>
              </a:rPr>
              <a:t>d</a:t>
            </a:r>
            <a:r>
              <a:rPr lang="en-US" i="0" dirty="0">
                <a:latin typeface="Symbol" pitchFamily="18" charset="2"/>
              </a:rPr>
              <a:t>l</a:t>
            </a:r>
            <a:r>
              <a:rPr lang="en-US" i="0" dirty="0"/>
              <a:t>) </a:t>
            </a:r>
          </a:p>
          <a:p>
            <a:r>
              <a:rPr lang="en-US" i="0" dirty="0"/>
              <a:t>units:  J s</a:t>
            </a:r>
            <a:r>
              <a:rPr lang="en-US" i="0" baseline="30000" dirty="0"/>
              <a:t>-1</a:t>
            </a:r>
            <a:r>
              <a:rPr lang="en-US" i="0" dirty="0"/>
              <a:t> m</a:t>
            </a:r>
            <a:r>
              <a:rPr lang="en-US" i="0" baseline="30000" dirty="0"/>
              <a:t>-2</a:t>
            </a:r>
            <a:r>
              <a:rPr lang="en-US" i="0" dirty="0"/>
              <a:t> sr</a:t>
            </a:r>
            <a:r>
              <a:rPr lang="en-US" i="0" baseline="30000" dirty="0"/>
              <a:t>-1</a:t>
            </a:r>
            <a:r>
              <a:rPr lang="en-US" i="0" dirty="0"/>
              <a:t> nm</a:t>
            </a:r>
            <a:r>
              <a:rPr lang="en-US" i="0" baseline="30000" dirty="0"/>
              <a:t>-1</a:t>
            </a: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3598863" y="5486400"/>
            <a:ext cx="49657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(old name = spectral Intensity)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INTEGRALS OVER ANGULAR INCIDENCE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63C55E1-C593-4836-A741-2D6CB2E99DA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474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221" y="1254978"/>
            <a:ext cx="383381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6785" name="Object 1"/>
          <p:cNvGraphicFramePr>
            <a:graphicFrameLocks noChangeAspect="1"/>
          </p:cNvGraphicFramePr>
          <p:nvPr/>
        </p:nvGraphicFramePr>
        <p:xfrm>
          <a:off x="286603" y="4203511"/>
          <a:ext cx="4213427" cy="1252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6" name="Equation" r:id="rId4" imgW="1968480" imgH="583920" progId="Equation.3">
                  <p:embed/>
                </p:oleObj>
              </mc:Choice>
              <mc:Fallback>
                <p:oleObj name="Equation" r:id="rId4" imgW="1968480" imgH="583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03" y="4203511"/>
                        <a:ext cx="4213427" cy="1252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86" name="Object 2"/>
          <p:cNvGraphicFramePr>
            <a:graphicFrameLocks noChangeAspect="1"/>
          </p:cNvGraphicFramePr>
          <p:nvPr/>
        </p:nvGraphicFramePr>
        <p:xfrm>
          <a:off x="4945038" y="4380931"/>
          <a:ext cx="3790773" cy="1107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7" name="Equation" r:id="rId6" imgW="1650960" imgH="482400" progId="Equation.3">
                  <p:embed/>
                </p:oleObj>
              </mc:Choice>
              <mc:Fallback>
                <p:oleObj name="Equation" r:id="rId6" imgW="16509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38" y="4380931"/>
                        <a:ext cx="3790773" cy="1107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501" y="5568286"/>
            <a:ext cx="148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Watts m</a:t>
            </a:r>
            <a:r>
              <a:rPr lang="en-US" i="0" baseline="30000" dirty="0" smtClean="0"/>
              <a:t>-2</a:t>
            </a:r>
            <a:endParaRPr lang="en-US" i="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806287" y="5556912"/>
            <a:ext cx="406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Watts m</a:t>
            </a:r>
            <a:r>
              <a:rPr lang="en-US" i="0" baseline="30000" dirty="0" smtClean="0"/>
              <a:t>-2</a:t>
            </a:r>
            <a:r>
              <a:rPr lang="en-US" i="0" dirty="0" smtClean="0"/>
              <a:t> or quanta s</a:t>
            </a:r>
            <a:r>
              <a:rPr lang="en-US" i="0" baseline="30000" dirty="0" smtClean="0"/>
              <a:t>-1</a:t>
            </a:r>
            <a:r>
              <a:rPr lang="en-US" i="0" dirty="0" smtClean="0"/>
              <a:t> cm</a:t>
            </a:r>
            <a:r>
              <a:rPr lang="en-US" i="0" baseline="30000" dirty="0" smtClean="0"/>
              <a:t>-2</a:t>
            </a:r>
            <a:endParaRPr lang="en-US" i="0" baseline="30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8712" y="1323833"/>
            <a:ext cx="4339166" cy="2527608"/>
            <a:chOff x="498712" y="1323833"/>
            <a:chExt cx="4339166" cy="2527608"/>
          </a:xfrm>
        </p:grpSpPr>
        <p:pic>
          <p:nvPicPr>
            <p:cNvPr id="14745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8712" y="1351129"/>
              <a:ext cx="4339166" cy="250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/>
            <p:cNvSpPr/>
            <p:nvPr/>
          </p:nvSpPr>
          <p:spPr bwMode="auto">
            <a:xfrm>
              <a:off x="1760561" y="1323833"/>
              <a:ext cx="313899" cy="32754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Absorption and Scattering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Absorption</a:t>
            </a:r>
            <a:r>
              <a:rPr lang="en-US" sz="2400" dirty="0" smtClean="0"/>
              <a:t> – inelastic, loss of radiant energy: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Scattering</a:t>
            </a:r>
            <a:r>
              <a:rPr lang="en-US" sz="2400" dirty="0" smtClean="0"/>
              <a:t> – elastic, radiant energy is conserved, direction changes: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4217158" y="2320119"/>
            <a:ext cx="545911" cy="464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897039" y="2169993"/>
            <a:ext cx="2183642" cy="736979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011003" y="2376985"/>
            <a:ext cx="2183642" cy="368490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37546" y="4724400"/>
            <a:ext cx="545911" cy="46402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640006" y="4533330"/>
            <a:ext cx="2183642" cy="736979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572512">
            <a:off x="4644788" y="5190697"/>
            <a:ext cx="2183642" cy="736979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1ABC-7300-4949-9B88-BB079118BABB}" type="slidenum">
              <a:rPr lang="en-US"/>
              <a:pPr/>
              <a:t>26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Beer-Lambert Law</a:t>
            </a:r>
            <a:endParaRPr lang="en-US" sz="4000" dirty="0"/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6400800" y="4940300"/>
            <a:ext cx="260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solidFill>
                <a:srgbClr val="990000"/>
              </a:solidFill>
              <a:latin typeface="Times New Roman" pitchFamily="18" charset="0"/>
            </a:endParaRPr>
          </a:p>
          <a:p>
            <a:pPr algn="l"/>
            <a:endParaRPr lang="en-US">
              <a:solidFill>
                <a:srgbClr val="990000"/>
              </a:solidFill>
              <a:latin typeface="Times New Roman" pitchFamily="18" charset="0"/>
            </a:endParaRPr>
          </a:p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59790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Volume of box = V =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Area</a:t>
            </a:r>
            <a:r>
              <a:rPr lang="en-US" i="0" dirty="0" smtClean="0">
                <a:solidFill>
                  <a:srgbClr val="000000"/>
                </a:solidFill>
                <a:latin typeface="Times New Roman" pitchFamily="18" charset="0"/>
              </a:rPr>
              <a:t>  x 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Thickness = 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dz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60626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Molecules (or particles):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each has cross sectional area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total number = N = n V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total area of molecules =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N =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n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dz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9830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5783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Fraction of light lost = fraction of area shaded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 by molecules =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s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 A dz / A  =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s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 dz</a:t>
            </a:r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304800" y="4038600"/>
            <a:ext cx="4848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Fraction of light surviving box: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	I(z+dz)/I(z) = 1 -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s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 dz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or	[I(z+dz) - I(z)] / dz = -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s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 I(z)</a:t>
            </a:r>
          </a:p>
        </p:txBody>
      </p:sp>
      <p:sp>
        <p:nvSpPr>
          <p:cNvPr id="589832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6573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or (lim dz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0)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(differential form)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	dI/dz = - </a:t>
            </a:r>
            <a:r>
              <a:rPr lang="en-US">
                <a:solidFill>
                  <a:srgbClr val="A50021"/>
                </a:solidFill>
                <a:latin typeface="Symbol" pitchFamily="18" charset="2"/>
              </a:rPr>
              <a:t>s 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n I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(integral form)	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	I(z</a:t>
            </a:r>
            <a:r>
              <a:rPr lang="en-US" baseline="-25000">
                <a:solidFill>
                  <a:srgbClr val="A50021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) = I(z</a:t>
            </a:r>
            <a:r>
              <a:rPr lang="en-US" baseline="-25000">
                <a:solidFill>
                  <a:srgbClr val="A50021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) exp [- </a:t>
            </a:r>
            <a:r>
              <a:rPr lang="en-US">
                <a:solidFill>
                  <a:srgbClr val="A50021"/>
                </a:solidFill>
                <a:latin typeface="Symbol" pitchFamily="18" charset="2"/>
              </a:rPr>
              <a:t>s 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n (z</a:t>
            </a:r>
            <a:r>
              <a:rPr lang="en-US" baseline="-25000">
                <a:solidFill>
                  <a:srgbClr val="A50021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-z</a:t>
            </a:r>
            <a:r>
              <a:rPr lang="en-US" baseline="-25000">
                <a:solidFill>
                  <a:srgbClr val="A50021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)]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97663" y="1219200"/>
            <a:ext cx="2378075" cy="4530725"/>
            <a:chOff x="4219" y="768"/>
            <a:chExt cx="1498" cy="285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19" y="768"/>
              <a:ext cx="1498" cy="2854"/>
              <a:chOff x="4219" y="768"/>
              <a:chExt cx="1498" cy="2854"/>
            </a:xfrm>
          </p:grpSpPr>
          <p:sp>
            <p:nvSpPr>
              <p:cNvPr id="589835" name="Rectangle 11"/>
              <p:cNvSpPr>
                <a:spLocks noChangeArrowheads="1"/>
              </p:cNvSpPr>
              <p:nvPr/>
            </p:nvSpPr>
            <p:spPr bwMode="auto">
              <a:xfrm>
                <a:off x="4661" y="1030"/>
                <a:ext cx="384" cy="2592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836" name="Line 12"/>
              <p:cNvSpPr>
                <a:spLocks noChangeShapeType="1"/>
              </p:cNvSpPr>
              <p:nvPr/>
            </p:nvSpPr>
            <p:spPr bwMode="auto">
              <a:xfrm>
                <a:off x="4421" y="203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837" name="Oval 13"/>
              <p:cNvSpPr>
                <a:spLocks noChangeArrowheads="1"/>
              </p:cNvSpPr>
              <p:nvPr/>
            </p:nvSpPr>
            <p:spPr bwMode="auto">
              <a:xfrm>
                <a:off x="4805" y="131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838" name="Oval 14"/>
              <p:cNvSpPr>
                <a:spLocks noChangeArrowheads="1"/>
              </p:cNvSpPr>
              <p:nvPr/>
            </p:nvSpPr>
            <p:spPr bwMode="auto">
              <a:xfrm>
                <a:off x="4757" y="165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839" name="Oval 15"/>
              <p:cNvSpPr>
                <a:spLocks noChangeArrowheads="1"/>
              </p:cNvSpPr>
              <p:nvPr/>
            </p:nvSpPr>
            <p:spPr bwMode="auto">
              <a:xfrm>
                <a:off x="4901" y="194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840" name="Oval 16"/>
              <p:cNvSpPr>
                <a:spLocks noChangeArrowheads="1"/>
              </p:cNvSpPr>
              <p:nvPr/>
            </p:nvSpPr>
            <p:spPr bwMode="auto">
              <a:xfrm>
                <a:off x="4805" y="237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841" name="Oval 17"/>
              <p:cNvSpPr>
                <a:spLocks noChangeArrowheads="1"/>
              </p:cNvSpPr>
              <p:nvPr/>
            </p:nvSpPr>
            <p:spPr bwMode="auto">
              <a:xfrm>
                <a:off x="4901" y="309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842" name="Oval 18"/>
              <p:cNvSpPr>
                <a:spLocks noChangeArrowheads="1"/>
              </p:cNvSpPr>
              <p:nvPr/>
            </p:nvSpPr>
            <p:spPr bwMode="auto">
              <a:xfrm>
                <a:off x="4757" y="271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843" name="Oval 19"/>
              <p:cNvSpPr>
                <a:spLocks noChangeArrowheads="1"/>
              </p:cNvSpPr>
              <p:nvPr/>
            </p:nvSpPr>
            <p:spPr bwMode="auto">
              <a:xfrm>
                <a:off x="4853" y="347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844" name="Text Box 20"/>
              <p:cNvSpPr txBox="1">
                <a:spLocks noChangeArrowheads="1"/>
              </p:cNvSpPr>
              <p:nvPr/>
            </p:nvSpPr>
            <p:spPr bwMode="auto">
              <a:xfrm>
                <a:off x="4507" y="768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589845" name="Text Box 21"/>
              <p:cNvSpPr txBox="1">
                <a:spLocks noChangeArrowheads="1"/>
              </p:cNvSpPr>
              <p:nvPr/>
            </p:nvSpPr>
            <p:spPr bwMode="auto">
              <a:xfrm>
                <a:off x="4891" y="768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z+dz</a:t>
                </a:r>
              </a:p>
            </p:txBody>
          </p:sp>
          <p:sp>
            <p:nvSpPr>
              <p:cNvPr id="589846" name="Text Box 22"/>
              <p:cNvSpPr txBox="1">
                <a:spLocks noChangeArrowheads="1"/>
              </p:cNvSpPr>
              <p:nvPr/>
            </p:nvSpPr>
            <p:spPr bwMode="auto">
              <a:xfrm>
                <a:off x="4219" y="1776"/>
                <a:ext cx="3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I(z)</a:t>
                </a:r>
              </a:p>
            </p:txBody>
          </p:sp>
          <p:sp>
            <p:nvSpPr>
              <p:cNvPr id="589847" name="Text Box 23"/>
              <p:cNvSpPr txBox="1">
                <a:spLocks noChangeArrowheads="1"/>
              </p:cNvSpPr>
              <p:nvPr/>
            </p:nvSpPr>
            <p:spPr bwMode="auto">
              <a:xfrm>
                <a:off x="5035" y="1728"/>
                <a:ext cx="68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I(z+dz)</a:t>
                </a:r>
              </a:p>
            </p:txBody>
          </p:sp>
        </p:grpSp>
        <p:sp>
          <p:nvSpPr>
            <p:cNvPr id="589848" name="Line 24"/>
            <p:cNvSpPr>
              <a:spLocks noChangeShapeType="1"/>
            </p:cNvSpPr>
            <p:nvPr/>
          </p:nvSpPr>
          <p:spPr bwMode="auto">
            <a:xfrm>
              <a:off x="4416" y="254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49" name="Line 25"/>
            <p:cNvSpPr>
              <a:spLocks noChangeShapeType="1"/>
            </p:cNvSpPr>
            <p:nvPr/>
          </p:nvSpPr>
          <p:spPr bwMode="auto">
            <a:xfrm>
              <a:off x="4416" y="148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8956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 autoUpdateAnimBg="0"/>
      <p:bldP spid="589829" grpId="0" autoUpdateAnimBg="0"/>
      <p:bldP spid="589830" grpId="0" autoUpdateAnimBg="0"/>
      <p:bldP spid="589831" grpId="0" autoUpdateAnimBg="0"/>
      <p:bldP spid="58983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5581-4C85-4FB8-9FB0-4A7AEE0A4287}" type="slidenum">
              <a:rPr lang="en-US"/>
              <a:pPr/>
              <a:t>27</a:t>
            </a:fld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Definition of Optical Depth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6581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Beer-Lambert Law: 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I(z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 = I(z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 exp</a:t>
            </a:r>
            <a:r>
              <a:rPr lang="en-US">
                <a:solidFill>
                  <a:srgbClr val="000000"/>
                </a:solidFill>
              </a:rPr>
              <a:t> [-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 (z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-z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621576" name="Text Box 8"/>
          <p:cNvSpPr txBox="1">
            <a:spLocks noChangeArrowheads="1"/>
          </p:cNvSpPr>
          <p:nvPr/>
        </p:nvSpPr>
        <p:spPr bwMode="auto">
          <a:xfrm>
            <a:off x="457200" y="1828800"/>
            <a:ext cx="4630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Optical depth: </a:t>
            </a:r>
            <a:r>
              <a:rPr lang="en-US">
                <a:solidFill>
                  <a:srgbClr val="A50021"/>
                </a:solidFill>
                <a:latin typeface="Symbol" pitchFamily="18" charset="2"/>
              </a:rPr>
              <a:t>t</a:t>
            </a:r>
            <a:r>
              <a:rPr lang="en-US">
                <a:solidFill>
                  <a:srgbClr val="A50021"/>
                </a:solidFill>
              </a:rPr>
              <a:t> = </a:t>
            </a:r>
            <a:r>
              <a:rPr lang="en-US">
                <a:solidFill>
                  <a:srgbClr val="A50021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rgbClr val="A50021"/>
                </a:solidFill>
              </a:rPr>
              <a:t> 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n (z</a:t>
            </a:r>
            <a:r>
              <a:rPr lang="en-US" baseline="-25000">
                <a:solidFill>
                  <a:srgbClr val="A50021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-z</a:t>
            </a:r>
            <a:r>
              <a:rPr lang="en-US" baseline="-25000">
                <a:solidFill>
                  <a:srgbClr val="A50021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rgbClr val="A50021"/>
                </a:solidFill>
                <a:latin typeface="Times New Roman" pitchFamily="18" charset="0"/>
              </a:rPr>
              <a:t>)</a:t>
            </a:r>
            <a:r>
              <a:rPr lang="en-US"/>
              <a:t> </a:t>
            </a:r>
          </a:p>
        </p:txBody>
      </p:sp>
      <p:sp>
        <p:nvSpPr>
          <p:cNvPr id="621577" name="Text Box 9"/>
          <p:cNvSpPr txBox="1">
            <a:spLocks noChangeArrowheads="1"/>
          </p:cNvSpPr>
          <p:nvPr/>
        </p:nvSpPr>
        <p:spPr bwMode="auto">
          <a:xfrm>
            <a:off x="392113" y="2662238"/>
            <a:ext cx="4991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If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>
                <a:solidFill>
                  <a:srgbClr val="000000"/>
                </a:solidFill>
              </a:rPr>
              <a:t> and/or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>
                <a:solidFill>
                  <a:srgbClr val="000000"/>
                </a:solidFill>
              </a:rPr>
              <a:t> depend on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>
                <a:solidFill>
                  <a:srgbClr val="000000"/>
                </a:solidFill>
              </a:rPr>
              <a:t>, then</a:t>
            </a:r>
          </a:p>
        </p:txBody>
      </p:sp>
      <p:sp>
        <p:nvSpPr>
          <p:cNvPr id="621579" name="Rectangle 11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1578" name="Object 10"/>
          <p:cNvGraphicFramePr>
            <a:graphicFrameLocks noChangeAspect="1"/>
          </p:cNvGraphicFramePr>
          <p:nvPr/>
        </p:nvGraphicFramePr>
        <p:xfrm>
          <a:off x="990600" y="3429000"/>
          <a:ext cx="31242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38" name="Equation" r:id="rId3" imgW="1117600" imgH="469900" progId="Equation.3">
                  <p:embed/>
                </p:oleObj>
              </mc:Choice>
              <mc:Fallback>
                <p:oleObj name="Equation" r:id="rId3" imgW="1117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000"/>
                        <a:ext cx="3124200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428625" y="4800600"/>
            <a:ext cx="6516688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In monochromatic radiative transfer, 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>
                <a:solidFill>
                  <a:srgbClr val="000000"/>
                </a:solidFill>
              </a:rPr>
              <a:t> is often used as the spatial coordinate 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(instead of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470712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38BB-C197-434C-83DE-7C5794C48699}" type="slidenum">
              <a:rPr lang="en-US"/>
              <a:pPr/>
              <a:t>28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/>
              <a:t>SCATTERING PHASE FUNCTIONS</a:t>
            </a:r>
          </a:p>
        </p:txBody>
      </p:sp>
      <p:pic>
        <p:nvPicPr>
          <p:cNvPr id="591875" name="Picture 3" descr="phase_fun2"/>
          <p:cNvPicPr>
            <a:picLocks noChangeAspect="1" noChangeArrowheads="1"/>
          </p:cNvPicPr>
          <p:nvPr/>
        </p:nvPicPr>
        <p:blipFill>
          <a:blip r:embed="rId2" cstate="print"/>
          <a:srcRect l="1406" t="3064" r="3235" b="2615"/>
          <a:stretch>
            <a:fillRect/>
          </a:stretch>
        </p:blipFill>
        <p:spPr bwMode="auto">
          <a:xfrm>
            <a:off x="1400175" y="1866900"/>
            <a:ext cx="6457950" cy="4105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9775" y="1095375"/>
            <a:ext cx="411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q, f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US" sz="4000" b="1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0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2C55-6233-4B8B-B314-05BC23976D6A}" type="slidenum">
              <a:rPr lang="en-US"/>
              <a:pPr/>
              <a:t>29</a:t>
            </a:fld>
            <a:endParaRPr lang="en-US"/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Radiative Transfer Equation</a:t>
            </a:r>
          </a:p>
        </p:txBody>
      </p:sp>
      <p:pic>
        <p:nvPicPr>
          <p:cNvPr id="612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133600"/>
            <a:ext cx="7772400" cy="2309813"/>
          </a:xfrm>
          <a:noFill/>
          <a:ln/>
        </p:spPr>
      </p:pic>
      <p:sp>
        <p:nvSpPr>
          <p:cNvPr id="5" name="Oval 4"/>
          <p:cNvSpPr/>
          <p:nvPr/>
        </p:nvSpPr>
        <p:spPr bwMode="auto">
          <a:xfrm>
            <a:off x="559558" y="1678675"/>
            <a:ext cx="2306472" cy="186974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29802" y="1883392"/>
            <a:ext cx="1583141" cy="1269241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08558" y="1828800"/>
            <a:ext cx="3898711" cy="1419367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54740" y="3493827"/>
            <a:ext cx="5848066" cy="1248771"/>
          </a:xfrm>
          <a:prstGeom prst="ellipse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137" y="1078174"/>
            <a:ext cx="273664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Propagation derivative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1814" y="1050877"/>
            <a:ext cx="1816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Beer-Lambert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attenuation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4639" y="1037229"/>
            <a:ext cx="2149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Scattering from</a:t>
            </a:r>
          </a:p>
          <a:p>
            <a:r>
              <a:rPr lang="en-US" sz="2000" dirty="0" smtClean="0"/>
              <a:t>direct solar beam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4453" y="4940490"/>
            <a:ext cx="3288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Scattering from diffuse light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(multiple scattering)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Atmospheric Oxygen</a:t>
            </a:r>
            <a:br>
              <a:rPr lang="en-US"/>
            </a:br>
            <a:r>
              <a:rPr lang="en-US" b="0">
                <a:solidFill>
                  <a:srgbClr val="A50021"/>
                </a:solidFill>
              </a:rPr>
              <a:t>Thermodynamic vs. Actual</a:t>
            </a:r>
          </a:p>
        </p:txBody>
      </p:sp>
      <p:graphicFrame>
        <p:nvGraphicFramePr>
          <p:cNvPr id="676874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465091" y="1078671"/>
          <a:ext cx="7532497" cy="503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18" name="Chart" r:id="rId3" imgW="6657986" imgH="4448003" progId="Excel.Sheet.8">
                  <p:embed/>
                </p:oleObj>
              </mc:Choice>
              <mc:Fallback>
                <p:oleObj name="Chart" r:id="rId3" imgW="6657986" imgH="4448003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91" y="1078671"/>
                        <a:ext cx="7532497" cy="5032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9DA4AFB-45BF-4D61-B0E8-4D7BEE252C94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6096" y="2265528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O</a:t>
            </a:r>
            <a:r>
              <a:rPr lang="en-US" i="0" baseline="-25000" dirty="0" smtClean="0"/>
              <a:t>3</a:t>
            </a:r>
            <a:endParaRPr lang="en-US" i="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19869" y="292062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O</a:t>
            </a: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880" y="436728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008000"/>
                </a:solidFill>
              </a:rPr>
              <a:t>O*</a:t>
            </a:r>
            <a:endParaRPr lang="en-US" i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D23F-C50B-40D0-BB97-B9ED96224B48}" type="slidenum">
              <a:rPr lang="en-US"/>
              <a:pPr/>
              <a:t>30</a:t>
            </a:fld>
            <a:endParaRPr 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3788" y="0"/>
            <a:ext cx="7772400" cy="1143000"/>
          </a:xfrm>
        </p:spPr>
        <p:txBody>
          <a:bodyPr/>
          <a:lstStyle/>
          <a:p>
            <a:r>
              <a:rPr lang="en-US" dirty="0" smtClean="0"/>
              <a:t>NUMERICAL SOLUTIONS TO RADIATIVE TRANSFER EQUATION</a:t>
            </a:r>
            <a:endParaRPr lang="en-US" sz="3200" dirty="0"/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599"/>
            <a:ext cx="7772400" cy="5083791"/>
          </a:xfrm>
        </p:spPr>
        <p:txBody>
          <a:bodyPr/>
          <a:lstStyle/>
          <a:p>
            <a:r>
              <a:rPr lang="en-US" sz="2400" dirty="0">
                <a:solidFill>
                  <a:srgbClr val="990000"/>
                </a:solidFill>
              </a:rPr>
              <a:t>Discrete ordinates</a:t>
            </a:r>
            <a:endParaRPr lang="en-US" sz="2400" dirty="0"/>
          </a:p>
          <a:p>
            <a:pPr lvl="1">
              <a:buFontTx/>
              <a:buChar char=" "/>
            </a:pPr>
            <a:r>
              <a:rPr lang="en-US" sz="2400" dirty="0"/>
              <a:t>n-streams  (n = even), angular distribution</a:t>
            </a:r>
          </a:p>
          <a:p>
            <a:pPr lvl="1">
              <a:buFontTx/>
              <a:buChar char=" "/>
            </a:pPr>
            <a:r>
              <a:rPr lang="en-US" sz="2400" dirty="0"/>
              <a:t>exact as n</a:t>
            </a:r>
            <a:r>
              <a:rPr lang="en-US" sz="2400" dirty="0">
                <a:sym typeface="Symbol" pitchFamily="18" charset="2"/>
              </a:rPr>
              <a:t>  but speed </a:t>
            </a:r>
            <a:r>
              <a:rPr lang="en-US" sz="2400" dirty="0"/>
              <a:t> 1/n</a:t>
            </a:r>
            <a:r>
              <a:rPr lang="en-US" sz="2400" baseline="30000" dirty="0"/>
              <a:t>2</a:t>
            </a:r>
            <a:endParaRPr lang="en-US" dirty="0"/>
          </a:p>
          <a:p>
            <a:r>
              <a:rPr lang="en-US" sz="2400" dirty="0">
                <a:solidFill>
                  <a:srgbClr val="990000"/>
                </a:solidFill>
              </a:rPr>
              <a:t>Two-stream family</a:t>
            </a:r>
            <a:endParaRPr lang="en-US" sz="2400" dirty="0"/>
          </a:p>
          <a:p>
            <a:pPr lvl="1">
              <a:buFontTx/>
              <a:buChar char=" "/>
            </a:pPr>
            <a:r>
              <a:rPr lang="en-US" sz="2400" dirty="0"/>
              <a:t>delta-</a:t>
            </a:r>
            <a:r>
              <a:rPr lang="en-US" sz="2400" dirty="0" err="1"/>
              <a:t>Eddington</a:t>
            </a:r>
            <a:r>
              <a:rPr lang="en-US" sz="2400" dirty="0"/>
              <a:t>, many others</a:t>
            </a:r>
          </a:p>
          <a:p>
            <a:pPr lvl="1">
              <a:buFontTx/>
              <a:buChar char=" "/>
            </a:pPr>
            <a:r>
              <a:rPr lang="en-US" sz="2400" dirty="0"/>
              <a:t>very fast but not exact</a:t>
            </a:r>
          </a:p>
          <a:p>
            <a:r>
              <a:rPr lang="en-US" sz="2400" dirty="0">
                <a:solidFill>
                  <a:srgbClr val="990000"/>
                </a:solidFill>
              </a:rPr>
              <a:t>Monte Carlo</a:t>
            </a:r>
            <a:endParaRPr lang="en-US" sz="2400" dirty="0"/>
          </a:p>
          <a:p>
            <a:pPr lvl="1">
              <a:buFontTx/>
              <a:buChar char=" "/>
            </a:pPr>
            <a:r>
              <a:rPr lang="en-US" sz="2400" dirty="0"/>
              <a:t>slow, but ideal for 3D problems</a:t>
            </a:r>
          </a:p>
          <a:p>
            <a:r>
              <a:rPr lang="en-US" sz="2400" dirty="0">
                <a:solidFill>
                  <a:srgbClr val="990000"/>
                </a:solidFill>
              </a:rPr>
              <a:t>Others</a:t>
            </a:r>
            <a:r>
              <a:rPr lang="en-US" sz="2400" dirty="0"/>
              <a:t> </a:t>
            </a:r>
          </a:p>
          <a:p>
            <a:pPr lvl="1">
              <a:buFontTx/>
              <a:buChar char=" "/>
            </a:pPr>
            <a:r>
              <a:rPr lang="en-US" sz="2400" dirty="0"/>
              <a:t>matrix operator, </a:t>
            </a:r>
            <a:r>
              <a:rPr lang="en-US" sz="2400" dirty="0" err="1" smtClean="0"/>
              <a:t>Feautrier</a:t>
            </a:r>
            <a:r>
              <a:rPr lang="en-US" sz="2400" dirty="0" smtClean="0"/>
              <a:t>, adding-doubling</a:t>
            </a:r>
            <a:r>
              <a:rPr lang="en-US" sz="2400" dirty="0"/>
              <a:t>, successive orders, etc.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4BAA-6C27-4A55-90AC-21F881838A9A}" type="slidenum">
              <a:rPr lang="en-US"/>
              <a:pPr/>
              <a:t>31</a:t>
            </a:fld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857" y="0"/>
            <a:ext cx="7772400" cy="1143000"/>
          </a:xfrm>
        </p:spPr>
        <p:txBody>
          <a:bodyPr/>
          <a:lstStyle/>
          <a:p>
            <a:r>
              <a:rPr lang="en-US" dirty="0" smtClean="0"/>
              <a:t>Multiple Atmospheric Layers</a:t>
            </a:r>
            <a:br>
              <a:rPr lang="en-US" dirty="0" smtClean="0"/>
            </a:br>
            <a:r>
              <a:rPr lang="en-US" dirty="0" smtClean="0"/>
              <a:t>Each Assumed to be Homogeneous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96995" name="Picture 3" descr="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437438" cy="3011488"/>
          </a:xfrm>
          <a:prstGeom prst="rect">
            <a:avLst/>
          </a:prstGeom>
          <a:noFill/>
        </p:spPr>
      </p:pic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71897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0" dirty="0">
                <a:solidFill>
                  <a:schemeClr val="tx1"/>
                </a:solidFill>
              </a:rPr>
              <a:t>Optical depth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ymbol" pitchFamily="18" charset="2"/>
              </a:rPr>
              <a:t>Dt</a:t>
            </a:r>
            <a:endParaRPr lang="en-US" sz="2400" dirty="0">
              <a:solidFill>
                <a:schemeClr val="tx1"/>
              </a:solidFill>
              <a:latin typeface="Symbol" pitchFamily="18" charset="2"/>
            </a:endParaRPr>
          </a:p>
          <a:p>
            <a:pPr algn="l"/>
            <a:r>
              <a:rPr lang="en-US" sz="2400" i="0" dirty="0">
                <a:solidFill>
                  <a:schemeClr val="tx1"/>
                </a:solidFill>
              </a:rPr>
              <a:t>Single scattering albedo</a:t>
            </a:r>
            <a:r>
              <a:rPr lang="en-US" sz="2400" dirty="0">
                <a:solidFill>
                  <a:schemeClr val="tx1"/>
                </a:solidFill>
              </a:rPr>
              <a:t>,  </a:t>
            </a:r>
            <a:r>
              <a:rPr lang="en-US" sz="2400" dirty="0" err="1">
                <a:solidFill>
                  <a:schemeClr val="tx1"/>
                </a:solidFill>
                <a:latin typeface="Symbol" pitchFamily="18" charset="2"/>
              </a:rPr>
              <a:t>w</a:t>
            </a:r>
            <a:r>
              <a:rPr lang="en-US" sz="2400" baseline="-25000" dirty="0" err="1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dirty="0" err="1">
                <a:solidFill>
                  <a:schemeClr val="tx1"/>
                </a:solidFill>
              </a:rPr>
              <a:t>scatt</a:t>
            </a:r>
            <a:r>
              <a:rPr lang="en-US" sz="2400" dirty="0">
                <a:solidFill>
                  <a:schemeClr val="tx1"/>
                </a:solidFill>
              </a:rPr>
              <a:t>./(</a:t>
            </a:r>
            <a:r>
              <a:rPr lang="en-US" sz="2400" dirty="0" err="1">
                <a:solidFill>
                  <a:schemeClr val="tx1"/>
                </a:solidFill>
              </a:rPr>
              <a:t>scatt.+abs</a:t>
            </a:r>
            <a:r>
              <a:rPr lang="en-US" sz="2400" dirty="0">
                <a:solidFill>
                  <a:schemeClr val="tx1"/>
                </a:solidFill>
              </a:rPr>
              <a:t>.)</a:t>
            </a:r>
          </a:p>
          <a:p>
            <a:pPr algn="l"/>
            <a:r>
              <a:rPr lang="en-US" sz="2400" i="0" dirty="0">
                <a:solidFill>
                  <a:schemeClr val="tx1"/>
                </a:solidFill>
              </a:rPr>
              <a:t>Asymmetry factor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dirty="0">
                <a:solidFill>
                  <a:schemeClr val="tx1"/>
                </a:solidFill>
              </a:rPr>
              <a:t>:    forward </a:t>
            </a:r>
            <a:r>
              <a:rPr lang="en-US" sz="2400" dirty="0" smtClean="0">
                <a:solidFill>
                  <a:schemeClr val="tx1"/>
                </a:solidFill>
              </a:rPr>
              <a:t>fraction, 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 ~ (</a:t>
            </a:r>
            <a:r>
              <a:rPr lang="en-US" sz="2400" dirty="0">
                <a:solidFill>
                  <a:schemeClr val="tx1"/>
                </a:solidFill>
              </a:rPr>
              <a:t>1+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dirty="0">
                <a:solidFill>
                  <a:schemeClr val="tx1"/>
                </a:solidFill>
              </a:rPr>
              <a:t>)/2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63" y="4544704"/>
            <a:ext cx="519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Must specify three optical properties:</a:t>
            </a:r>
            <a:endParaRPr lang="en-US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1ECB-966F-4548-9342-5CE89A7B8F2B}" type="slidenum">
              <a:rPr lang="en-US"/>
              <a:pPr/>
              <a:t>32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For each layer, must </a:t>
            </a:r>
            <a:r>
              <a:rPr lang="en-US" dirty="0" smtClean="0">
                <a:solidFill>
                  <a:schemeClr val="accent2"/>
                </a:solidFill>
              </a:rPr>
              <a:t>specify </a:t>
            </a:r>
            <a:r>
              <a:rPr lang="en-US" i="1" dirty="0" err="1" smtClean="0">
                <a:solidFill>
                  <a:srgbClr val="C00000"/>
                </a:solidFill>
                <a:latin typeface="Symbol" pitchFamily="18" charset="2"/>
              </a:rPr>
              <a:t>Dt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i="1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baseline="-25000" dirty="0" err="1" smtClean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endParaRPr lang="en-US" sz="3600" dirty="0"/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451513" y="1000836"/>
            <a:ext cx="8153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i="0" dirty="0" smtClean="0">
                <a:solidFill>
                  <a:srgbClr val="990000"/>
                </a:solidFill>
                <a:latin typeface="+mn-lt"/>
              </a:rPr>
              <a:t>Vertical </a:t>
            </a:r>
            <a:r>
              <a:rPr lang="en-US" sz="2400" i="0" dirty="0">
                <a:solidFill>
                  <a:srgbClr val="990000"/>
                </a:solidFill>
                <a:latin typeface="+mn-lt"/>
              </a:rPr>
              <a:t>optical depth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990000"/>
                </a:solidFill>
                <a:latin typeface="Symbol" pitchFamily="18" charset="2"/>
              </a:rPr>
              <a:t>Dt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(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, z)  =  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(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, z) n(z) </a:t>
            </a:r>
            <a:r>
              <a:rPr lang="en-US" sz="2400" dirty="0" err="1" smtClean="0">
                <a:solidFill>
                  <a:srgbClr val="99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990000"/>
                </a:solidFill>
                <a:latin typeface="Times New Roman" pitchFamily="18" charset="0"/>
              </a:rPr>
              <a:t>z</a:t>
            </a:r>
            <a:endParaRPr lang="en-US" sz="2400" dirty="0" smtClean="0">
              <a:solidFill>
                <a:srgbClr val="990000"/>
              </a:solidFill>
              <a:latin typeface="Times New Roman" pitchFamily="18" charset="0"/>
            </a:endParaRP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400" i="0" dirty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2400" i="0" dirty="0" smtClean="0">
                <a:solidFill>
                  <a:schemeClr val="tx1"/>
                </a:solidFill>
                <a:latin typeface="+mn-lt"/>
              </a:rPr>
              <a:t>molecules</a:t>
            </a:r>
            <a:r>
              <a:rPr lang="en-US" sz="2400" i="0" dirty="0" smtClean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Symbol" pitchFamily="18" charset="2"/>
              </a:rPr>
              <a:t>Dt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z) ~ </a:t>
            </a:r>
            <a:r>
              <a:rPr lang="en-US" sz="2400" i="0" dirty="0">
                <a:solidFill>
                  <a:schemeClr val="tx1"/>
                </a:solidFill>
                <a:latin typeface="Times New Roman" pitchFamily="18" charset="0"/>
              </a:rPr>
              <a:t>0 - 30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Rayleigh </a:t>
            </a:r>
            <a:r>
              <a:rPr lang="en-US" sz="2000" i="0" dirty="0" err="1">
                <a:solidFill>
                  <a:schemeClr val="tx1"/>
                </a:solidFill>
                <a:latin typeface="+mn-lt"/>
              </a:rPr>
              <a:t>scatt</a:t>
            </a:r>
            <a:r>
              <a:rPr lang="en-US" sz="2000" i="0" dirty="0">
                <a:solidFill>
                  <a:schemeClr val="tx1"/>
                </a:solidFill>
                <a:latin typeface="Times New Roman" pitchFamily="18" charset="0"/>
              </a:rPr>
              <a:t>. ~ 0.1 - 1.0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~ 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000" baseline="30000" dirty="0">
                <a:solidFill>
                  <a:schemeClr val="tx1"/>
                </a:solidFill>
                <a:latin typeface="Times New Roman" pitchFamily="18" charset="0"/>
              </a:rPr>
              <a:t>-4</a:t>
            </a:r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2000" i="0" baseline="-250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absorption </a:t>
            </a:r>
            <a:r>
              <a:rPr lang="en-US" sz="2000" i="0" dirty="0">
                <a:solidFill>
                  <a:schemeClr val="tx1"/>
                </a:solidFill>
                <a:latin typeface="Times New Roman" pitchFamily="18" charset="0"/>
              </a:rPr>
              <a:t>~ 0 - 30</a:t>
            </a:r>
            <a:endParaRPr lang="en-US" sz="2400" i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400" i="0" dirty="0">
                <a:solidFill>
                  <a:schemeClr val="tx1"/>
                </a:solidFill>
                <a:latin typeface="+mn-lt"/>
              </a:rPr>
              <a:t>for aerosols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400" i="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400" i="0" dirty="0" smtClean="0">
                <a:solidFill>
                  <a:schemeClr val="tx1"/>
                </a:solidFill>
                <a:latin typeface="Times New Roman" pitchFamily="18" charset="0"/>
              </a:rPr>
              <a:t>0.01 </a:t>
            </a:r>
            <a:r>
              <a:rPr lang="en-US" sz="2400" i="0" dirty="0">
                <a:solidFill>
                  <a:schemeClr val="tx1"/>
                </a:solidFill>
                <a:latin typeface="Times New Roman" pitchFamily="18" charset="0"/>
              </a:rPr>
              <a:t>- 5.0      </a:t>
            </a:r>
            <a:endParaRPr lang="en-US" sz="2400" i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i="0" dirty="0" smtClean="0">
                <a:solidFill>
                  <a:schemeClr val="tx1"/>
                </a:solidFill>
                <a:latin typeface="Times New Roman" pitchFamily="18" charset="0"/>
              </a:rPr>
              <a:t>				</a:t>
            </a:r>
            <a:r>
              <a:rPr lang="en-US" sz="2400" dirty="0" err="1" smtClean="0">
                <a:solidFill>
                  <a:schemeClr val="tx1"/>
                </a:solidFill>
                <a:latin typeface="Symbol" pitchFamily="18" charset="2"/>
              </a:rPr>
              <a:t>Dt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z) ~ </a:t>
            </a:r>
            <a:r>
              <a:rPr lang="en-US" sz="24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2400" baseline="30000" dirty="0">
                <a:solidFill>
                  <a:schemeClr val="tx1"/>
                </a:solidFill>
                <a:latin typeface="Symbol" pitchFamily="18" charset="2"/>
              </a:rPr>
              <a:t>a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	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400" i="0" dirty="0">
                <a:solidFill>
                  <a:schemeClr val="tx1"/>
                </a:solidFill>
                <a:latin typeface="+mn-lt"/>
              </a:rPr>
              <a:t>for clouds:  </a:t>
            </a:r>
            <a:r>
              <a:rPr lang="en-US" sz="2400" i="0" dirty="0">
                <a:solidFill>
                  <a:schemeClr val="tx1"/>
                </a:solidFill>
                <a:latin typeface="Times New Roman" pitchFamily="18" charset="0"/>
              </a:rPr>
              <a:t>1-1000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      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				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~ 0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cirrus</a:t>
            </a:r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i="0" dirty="0">
                <a:solidFill>
                  <a:schemeClr val="tx1"/>
                </a:solidFill>
                <a:latin typeface="Times New Roman" pitchFamily="18" charset="0"/>
              </a:rPr>
              <a:t>~ 1-5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		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cumulonimbus</a:t>
            </a:r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i="0" dirty="0">
                <a:solidFill>
                  <a:schemeClr val="tx1"/>
                </a:solidFill>
                <a:latin typeface="Times New Roman" pitchFamily="18" charset="0"/>
              </a:rPr>
              <a:t>~ &gt; 100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6CF3-9682-4EBD-89CE-D1099F9B91FF}" type="slidenum">
              <a:rPr lang="en-US"/>
              <a:pPr/>
              <a:t>33</a:t>
            </a:fld>
            <a:endParaRPr lang="en-US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For each layer, must specify </a:t>
            </a:r>
            <a:r>
              <a:rPr lang="en-US" sz="2800" i="1" dirty="0" err="1" smtClean="0">
                <a:solidFill>
                  <a:schemeClr val="accent6"/>
                </a:solidFill>
                <a:latin typeface="Symbol" pitchFamily="18" charset="2"/>
              </a:rPr>
              <a:t>Dt</a:t>
            </a:r>
            <a:r>
              <a:rPr lang="en-US" sz="2800" dirty="0" smtClean="0">
                <a:solidFill>
                  <a:schemeClr val="accent6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o</a:t>
            </a:r>
            <a:r>
              <a:rPr lang="en-US" sz="2800" dirty="0" smtClean="0">
                <a:solidFill>
                  <a:schemeClr val="accent2"/>
                </a:solidFill>
              </a:rPr>
              <a:t>, </a:t>
            </a:r>
            <a:r>
              <a:rPr lang="en-US" sz="28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  <a:endParaRPr lang="en-US" sz="4000" dirty="0"/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465161" y="1082723"/>
            <a:ext cx="815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0" dirty="0">
                <a:solidFill>
                  <a:srgbClr val="990000"/>
                </a:solidFill>
                <a:latin typeface="+mn-lt"/>
              </a:rPr>
              <a:t>2.  Single scattering albedo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990000"/>
                </a:solidFill>
                <a:latin typeface="Symbol" pitchFamily="18" charset="2"/>
              </a:rPr>
              <a:t>w</a:t>
            </a:r>
            <a:r>
              <a:rPr lang="en-US" baseline="-25000" dirty="0" err="1">
                <a:solidFill>
                  <a:srgbClr val="990000"/>
                </a:solidFill>
                <a:latin typeface="Times New Roman" pitchFamily="18" charset="0"/>
              </a:rPr>
              <a:t>o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</a:rPr>
              <a:t>(</a:t>
            </a:r>
            <a:r>
              <a:rPr lang="en-US" dirty="0">
                <a:solidFill>
                  <a:srgbClr val="990000"/>
                </a:solidFill>
                <a:latin typeface="Symbol" pitchFamily="18" charset="2"/>
              </a:rPr>
              <a:t>l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</a:rPr>
              <a:t>, z) = </a:t>
            </a:r>
            <a:r>
              <a:rPr lang="en-US" i="0" dirty="0" err="1">
                <a:solidFill>
                  <a:srgbClr val="990000"/>
                </a:solidFill>
                <a:latin typeface="+mj-lt"/>
              </a:rPr>
              <a:t>scatt</a:t>
            </a:r>
            <a:r>
              <a:rPr lang="en-US" i="0" dirty="0">
                <a:solidFill>
                  <a:srgbClr val="990000"/>
                </a:solidFill>
                <a:latin typeface="+mj-lt"/>
              </a:rPr>
              <a:t>./(</a:t>
            </a:r>
            <a:r>
              <a:rPr lang="en-US" i="0" dirty="0" err="1">
                <a:solidFill>
                  <a:srgbClr val="990000"/>
                </a:solidFill>
                <a:latin typeface="+mj-lt"/>
              </a:rPr>
              <a:t>scatt.+abs</a:t>
            </a:r>
            <a:r>
              <a:rPr lang="en-US" i="0" dirty="0">
                <a:solidFill>
                  <a:srgbClr val="990000"/>
                </a:solidFill>
                <a:latin typeface="+mj-lt"/>
              </a:rPr>
              <a:t>.)</a:t>
            </a:r>
            <a:endParaRPr lang="en-US" i="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sz="2000" i="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range 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0 - 1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	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limits:	pure 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scattering = 1.0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	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	pure 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absorption = 0.0</a:t>
            </a:r>
          </a:p>
          <a:p>
            <a:pPr algn="l"/>
            <a:endParaRPr lang="en-US" sz="2000" i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for molecules, strongly </a:t>
            </a:r>
            <a:r>
              <a:rPr lang="en-US" sz="2000" i="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-dependent, depending on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absorber amount, esp. O</a:t>
            </a:r>
            <a:r>
              <a:rPr lang="en-US" sz="2000" i="0" baseline="-25000" dirty="0">
                <a:solidFill>
                  <a:schemeClr val="tx1"/>
                </a:solidFill>
                <a:latin typeface="+mn-lt"/>
              </a:rPr>
              <a:t>3</a:t>
            </a:r>
            <a:endParaRPr lang="en-US" sz="2000" i="0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2000" i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for aerosols: 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	sulfate ~ 0.99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	soot, organics ~ 0.8 or less, 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	not well known but probably higher 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			at shorter </a:t>
            </a:r>
            <a:r>
              <a:rPr lang="en-US" sz="2000" i="0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esp. in UV</a:t>
            </a:r>
          </a:p>
          <a:p>
            <a:pPr algn="l"/>
            <a:endParaRPr lang="en-US" sz="2000" i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for clouds:  typically 0.9999 or larger (</a:t>
            </a:r>
            <a:r>
              <a:rPr lang="en-US" sz="2000" i="0" dirty="0" err="1">
                <a:solidFill>
                  <a:schemeClr val="tx1"/>
                </a:solidFill>
                <a:latin typeface="+mn-lt"/>
              </a:rPr>
              <a:t>vis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 and UV)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D49B-0132-4EEB-A830-DFC36B2A8F68}" type="slidenum">
              <a:rPr lang="en-US"/>
              <a:pPr/>
              <a:t>34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For each layer, must specify </a:t>
            </a:r>
            <a:r>
              <a:rPr lang="en-US" sz="2800" i="1" dirty="0" err="1" smtClean="0">
                <a:solidFill>
                  <a:schemeClr val="accent6"/>
                </a:solidFill>
                <a:latin typeface="Symbol" pitchFamily="18" charset="2"/>
              </a:rPr>
              <a:t>Dt</a:t>
            </a:r>
            <a:r>
              <a:rPr lang="en-US" sz="2800" dirty="0" smtClean="0">
                <a:solidFill>
                  <a:schemeClr val="accent6"/>
                </a:solidFill>
              </a:rPr>
              <a:t>, </a:t>
            </a:r>
            <a:r>
              <a:rPr lang="en-US" sz="2800" i="1" dirty="0" err="1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o</a:t>
            </a:r>
            <a:r>
              <a:rPr lang="en-US" sz="2800" dirty="0" smtClean="0">
                <a:solidFill>
                  <a:schemeClr val="accent2"/>
                </a:solidFill>
              </a:rPr>
              <a:t>,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  <a:endParaRPr lang="en-US" sz="4000" dirty="0"/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396921" y="1041779"/>
            <a:ext cx="844682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i="0" dirty="0">
                <a:solidFill>
                  <a:srgbClr val="990000"/>
                </a:solidFill>
                <a:latin typeface="+mn-lt"/>
              </a:rPr>
              <a:t>3.  Asymmetry factor, 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</a:rPr>
              <a:t>g(</a:t>
            </a:r>
            <a:r>
              <a:rPr lang="en-US" dirty="0">
                <a:solidFill>
                  <a:srgbClr val="990000"/>
                </a:solidFill>
                <a:latin typeface="Symbol" pitchFamily="18" charset="2"/>
              </a:rPr>
              <a:t>l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</a:rPr>
              <a:t>, z) = </a:t>
            </a:r>
            <a:r>
              <a:rPr lang="en-US" i="0" dirty="0">
                <a:solidFill>
                  <a:srgbClr val="990000"/>
                </a:solidFill>
                <a:latin typeface="+mn-lt"/>
              </a:rPr>
              <a:t>first moment of phase function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range -1 to + 1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	pure back-scattering = -1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	isotropic or Rayleigh = 0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	pure forward scattering = +1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</a:t>
            </a:r>
            <a:endParaRPr lang="en-US" sz="2000" i="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	strongly 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dependent on particle size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</a:rPr>
              <a:t>	for </a:t>
            </a:r>
            <a:r>
              <a:rPr lang="en-US" sz="2000" i="0" dirty="0">
                <a:solidFill>
                  <a:schemeClr val="tx1"/>
                </a:solidFill>
                <a:latin typeface="+mn-lt"/>
              </a:rPr>
              <a:t>aerosols:, typically 0.5-0.7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  <a:latin typeface="+mn-lt"/>
              </a:rPr>
              <a:t>		for clouds, typically 0.7-0.9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515938" y="5257800"/>
            <a:ext cx="8628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Mie theory for spherical particles: can compute </a:t>
            </a:r>
            <a:r>
              <a:rPr lang="en-US" sz="2400" dirty="0" err="1">
                <a:solidFill>
                  <a:srgbClr val="990000"/>
                </a:solidFill>
                <a:latin typeface="Symbol" pitchFamily="18" charset="2"/>
              </a:rPr>
              <a:t>Dt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990000"/>
                </a:solidFill>
                <a:latin typeface="Symbol" pitchFamily="18" charset="2"/>
              </a:rPr>
              <a:t>w</a:t>
            </a:r>
            <a:r>
              <a:rPr lang="en-US" sz="2400" baseline="-25000" dirty="0" err="1">
                <a:solidFill>
                  <a:srgbClr val="990000"/>
                </a:solidFill>
                <a:latin typeface="Times New Roman" pitchFamily="18" charset="0"/>
              </a:rPr>
              <a:t>o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, g </a:t>
            </a:r>
          </a:p>
          <a:p>
            <a:pPr algn="l"/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from knowledge of 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, particle radius and complex index of refraction</a:t>
            </a:r>
          </a:p>
        </p:txBody>
      </p:sp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0069" name="Object 5"/>
          <p:cNvGraphicFramePr>
            <a:graphicFrameLocks noChangeAspect="1"/>
          </p:cNvGraphicFramePr>
          <p:nvPr/>
        </p:nvGraphicFramePr>
        <p:xfrm>
          <a:off x="5612642" y="1567218"/>
          <a:ext cx="27432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2" name="Equation" r:id="rId3" imgW="1701800" imgH="469900" progId="Equation.3">
                  <p:embed/>
                </p:oleObj>
              </mc:Choice>
              <mc:Fallback>
                <p:oleObj name="Equation" r:id="rId3" imgW="17018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642" y="1567218"/>
                        <a:ext cx="27432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8925" y="387350"/>
            <a:ext cx="8855075" cy="6270625"/>
            <a:chOff x="288925" y="387350"/>
            <a:chExt cx="8855075" cy="6270625"/>
          </a:xfrm>
        </p:grpSpPr>
        <p:pic>
          <p:nvPicPr>
            <p:cNvPr id="601090" name="Picture 2" descr="rt_eqs2_m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387350"/>
              <a:ext cx="6781800" cy="6270625"/>
            </a:xfrm>
            <a:prstGeom prst="rect">
              <a:avLst/>
            </a:prstGeom>
            <a:noFill/>
          </p:spPr>
        </p:pic>
        <p:sp>
          <p:nvSpPr>
            <p:cNvPr id="601091" name="Text Box 3"/>
            <p:cNvSpPr txBox="1">
              <a:spLocks noChangeArrowheads="1"/>
            </p:cNvSpPr>
            <p:nvPr/>
          </p:nvSpPr>
          <p:spPr bwMode="auto">
            <a:xfrm>
              <a:off x="288925" y="447675"/>
              <a:ext cx="2050561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0" dirty="0" smtClean="0">
                  <a:latin typeface="+mn-lt"/>
                </a:rPr>
                <a:t>SIMPLE</a:t>
              </a:r>
              <a:endParaRPr lang="en-US" i="0" dirty="0">
                <a:latin typeface="+mn-lt"/>
              </a:endParaRPr>
            </a:p>
            <a:p>
              <a:pPr algn="l"/>
              <a:r>
                <a:rPr lang="en-US" i="0" dirty="0" smtClean="0">
                  <a:latin typeface="+mn-lt"/>
                </a:rPr>
                <a:t>2-STREAM</a:t>
              </a:r>
            </a:p>
            <a:p>
              <a:pPr algn="l"/>
              <a:r>
                <a:rPr lang="en-US" i="0" dirty="0" smtClean="0">
                  <a:latin typeface="+mn-lt"/>
                </a:rPr>
                <a:t>METHOD:</a:t>
              </a:r>
              <a:endParaRPr lang="en-US" sz="2400" i="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2400" i="0" dirty="0" smtClean="0">
                  <a:solidFill>
                    <a:srgbClr val="990000"/>
                  </a:solidFill>
                  <a:latin typeface="+mn-lt"/>
                </a:rPr>
                <a:t>3 Equations </a:t>
              </a:r>
            </a:p>
            <a:p>
              <a:pPr algn="l"/>
              <a:r>
                <a:rPr lang="en-US" sz="2400" i="0" dirty="0" smtClean="0">
                  <a:solidFill>
                    <a:srgbClr val="990000"/>
                  </a:solidFill>
                  <a:latin typeface="+mn-lt"/>
                </a:rPr>
                <a:t>for each </a:t>
              </a:r>
              <a:r>
                <a:rPr lang="en-US" sz="2400" i="0" dirty="0">
                  <a:solidFill>
                    <a:srgbClr val="990000"/>
                  </a:solidFill>
                  <a:latin typeface="+mn-lt"/>
                </a:rPr>
                <a:t>layer</a:t>
              </a:r>
            </a:p>
          </p:txBody>
        </p:sp>
        <p:pic>
          <p:nvPicPr>
            <p:cNvPr id="4" name="Picture 3" descr="f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31" y="3497113"/>
              <a:ext cx="4252415" cy="1876573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1660907" y="295275"/>
            <a:ext cx="3511169" cy="4979730"/>
            <a:chOff x="1660907" y="295275"/>
            <a:chExt cx="3511169" cy="4979730"/>
          </a:xfrm>
        </p:grpSpPr>
        <p:sp>
          <p:nvSpPr>
            <p:cNvPr id="6" name="Oval 5"/>
            <p:cNvSpPr/>
            <p:nvPr/>
          </p:nvSpPr>
          <p:spPr bwMode="auto">
            <a:xfrm>
              <a:off x="3162300" y="295275"/>
              <a:ext cx="2009776" cy="51434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rot="16200000" flipH="1">
              <a:off x="1401598" y="4756387"/>
              <a:ext cx="777927" cy="259310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085979" y="840333"/>
            <a:ext cx="3105146" cy="4360319"/>
            <a:chOff x="2085979" y="840333"/>
            <a:chExt cx="3105146" cy="4360319"/>
          </a:xfrm>
        </p:grpSpPr>
        <p:sp>
          <p:nvSpPr>
            <p:cNvPr id="13" name="Oval 12"/>
            <p:cNvSpPr/>
            <p:nvPr/>
          </p:nvSpPr>
          <p:spPr bwMode="auto">
            <a:xfrm>
              <a:off x="3209924" y="840333"/>
              <a:ext cx="1981201" cy="504968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2062166" y="4443417"/>
              <a:ext cx="781048" cy="733421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777714" y="873980"/>
            <a:ext cx="7689392" cy="4360320"/>
            <a:chOff x="777714" y="873980"/>
            <a:chExt cx="7689392" cy="4360320"/>
          </a:xfrm>
        </p:grpSpPr>
        <p:sp>
          <p:nvSpPr>
            <p:cNvPr id="18" name="Oval 17"/>
            <p:cNvSpPr/>
            <p:nvPr/>
          </p:nvSpPr>
          <p:spPr bwMode="auto">
            <a:xfrm>
              <a:off x="5404880" y="873980"/>
              <a:ext cx="3062226" cy="504968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5400000">
              <a:off x="753901" y="4477065"/>
              <a:ext cx="781048" cy="733421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1892015" y="1406390"/>
            <a:ext cx="6656239" cy="3802182"/>
            <a:chOff x="1892015" y="1406390"/>
            <a:chExt cx="6656239" cy="3802182"/>
          </a:xfrm>
        </p:grpSpPr>
        <p:sp>
          <p:nvSpPr>
            <p:cNvPr id="21" name="Oval 20"/>
            <p:cNvSpPr/>
            <p:nvPr/>
          </p:nvSpPr>
          <p:spPr bwMode="auto">
            <a:xfrm>
              <a:off x="5486028" y="1406390"/>
              <a:ext cx="3062226" cy="504968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rot="5400000">
              <a:off x="1868202" y="4451337"/>
              <a:ext cx="781048" cy="733421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2723288" y="1911927"/>
            <a:ext cx="5981326" cy="3284769"/>
            <a:chOff x="2723288" y="1911927"/>
            <a:chExt cx="5981326" cy="3284769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5400000">
              <a:off x="2699475" y="4439461"/>
              <a:ext cx="781048" cy="733421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Oval 24"/>
            <p:cNvSpPr/>
            <p:nvPr/>
          </p:nvSpPr>
          <p:spPr bwMode="auto">
            <a:xfrm>
              <a:off x="5355772" y="1911927"/>
              <a:ext cx="3348842" cy="617517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13956" y="3657600"/>
            <a:ext cx="2556164" cy="756069"/>
            <a:chOff x="1813956" y="3657600"/>
            <a:chExt cx="2556164" cy="756069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3601193" y="3657600"/>
              <a:ext cx="745176" cy="712526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3715988" y="3764481"/>
              <a:ext cx="654132" cy="649188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1813956" y="3738751"/>
              <a:ext cx="654132" cy="649188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2940134" y="3748647"/>
              <a:ext cx="654132" cy="649188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AEROSOLS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9F91-C3B2-4960-A9FC-7E63DC883A51}" type="slidenum">
              <a:rPr lang="en-US"/>
              <a:pPr/>
              <a:t>37</a:t>
            </a:fld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Many different types of aerosols</a:t>
            </a:r>
            <a:endParaRPr lang="en-US" sz="3600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Size distributions</a:t>
            </a:r>
          </a:p>
          <a:p>
            <a:pPr>
              <a:lnSpc>
                <a:spcPct val="90000"/>
              </a:lnSpc>
            </a:pPr>
            <a:r>
              <a:rPr lang="en-US" dirty="0"/>
              <a:t>Composition (size-dependent)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Need to determine aerosol optical properties: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>
                <a:latin typeface="Symbol" pitchFamily="18" charset="2"/>
              </a:rPr>
              <a:t>t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dirty="0"/>
              <a:t>  = optical depth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 err="1">
                <a:latin typeface="Symbol" pitchFamily="18" charset="2"/>
              </a:rPr>
              <a:t>w</a:t>
            </a:r>
            <a:r>
              <a:rPr lang="en-US" baseline="-25000" dirty="0" err="1">
                <a:latin typeface="Times New Roman" pitchFamily="18" charset="0"/>
              </a:rPr>
              <a:t>o</a:t>
            </a:r>
            <a:r>
              <a:rPr lang="en-US" dirty="0"/>
              <a:t> = single scattering albedo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>
                <a:latin typeface="Times New Roman" pitchFamily="18" charset="0"/>
              </a:rPr>
              <a:t>P</a:t>
            </a:r>
            <a:r>
              <a:rPr lang="en-US" dirty="0"/>
              <a:t>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) = phase function or </a:t>
            </a:r>
            <a:r>
              <a:rPr lang="en-US" i="1" dirty="0" smtClean="0">
                <a:latin typeface="Times New Roman" pitchFamily="18" charset="0"/>
              </a:rPr>
              <a:t>g</a:t>
            </a:r>
            <a:r>
              <a:rPr lang="en-US" dirty="0" smtClean="0"/>
              <a:t> </a:t>
            </a:r>
            <a:r>
              <a:rPr lang="en-US" dirty="0"/>
              <a:t>= asymmetry factor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115D-ABF6-4F20-95EA-65380E98BA9E}" type="slidenum">
              <a:rPr lang="en-US"/>
              <a:pPr/>
              <a:t>38</a:t>
            </a:fld>
            <a:endParaRPr 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Mie Scattering Theory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For spherical particles, given: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Complex index of </a:t>
            </a:r>
            <a:r>
              <a:rPr lang="en-US" sz="2400" dirty="0" smtClean="0"/>
              <a:t>refraction: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</a:rPr>
              <a:t>i</a:t>
            </a:r>
            <a:r>
              <a:rPr lang="en-US" sz="2400" i="1" dirty="0" err="1">
                <a:latin typeface="Times New Roman" pitchFamily="18" charset="0"/>
              </a:rPr>
              <a:t>k</a:t>
            </a:r>
            <a:endParaRPr lang="en-US" sz="2400" i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Size </a:t>
            </a:r>
            <a:r>
              <a:rPr lang="en-US" sz="2400" dirty="0" smtClean="0"/>
              <a:t>parameter:      </a:t>
            </a:r>
            <a:r>
              <a:rPr lang="en-US" sz="2400" i="1" dirty="0">
                <a:latin typeface="Symbol" pitchFamily="18" charset="2"/>
              </a:rPr>
              <a:t>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i="1" dirty="0" smtClean="0"/>
              <a:t>/ </a:t>
            </a:r>
            <a:r>
              <a:rPr lang="en-US" sz="2400" i="1" dirty="0" smtClean="0">
                <a:latin typeface="Symbol" pitchFamily="18" charset="2"/>
              </a:rPr>
              <a:t>l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Can compute: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Extinction efficiency   </a:t>
            </a:r>
            <a:r>
              <a:rPr lang="en-US" sz="2400" i="1" dirty="0">
                <a:latin typeface="Times New Roman" pitchFamily="18" charset="0"/>
              </a:rPr>
              <a:t>		</a:t>
            </a:r>
            <a:r>
              <a:rPr lang="en-US" sz="2400" i="1" dirty="0" err="1" smtClean="0">
                <a:latin typeface="Times New Roman" pitchFamily="18" charset="0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en-US" sz="2400" i="1" dirty="0" smtClean="0">
                <a:latin typeface="Symbol" pitchFamily="18" charset="2"/>
              </a:rPr>
              <a:t>a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</a:rPr>
              <a:t>)    </a:t>
            </a:r>
            <a:r>
              <a:rPr lang="en-US" sz="1800" dirty="0" smtClean="0">
                <a:latin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i="1" dirty="0" smtClean="0">
                <a:latin typeface="Times New Roman" pitchFamily="18" charset="0"/>
              </a:rPr>
              <a:t>r</a:t>
            </a:r>
            <a:r>
              <a:rPr lang="en-US" sz="2400" baseline="30000" dirty="0" smtClean="0">
                <a:latin typeface="Times New Roman" pitchFamily="18" charset="0"/>
              </a:rPr>
              <a:t>2</a:t>
            </a:r>
            <a:endParaRPr lang="en-US" sz="2400" baseline="30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Scattering efficiency   </a:t>
            </a:r>
            <a:r>
              <a:rPr lang="en-US" sz="2400" i="1" dirty="0">
                <a:latin typeface="Times New Roman" pitchFamily="18" charset="0"/>
              </a:rPr>
              <a:t>		</a:t>
            </a:r>
            <a:r>
              <a:rPr lang="en-US" sz="2400" i="1" dirty="0" smtClean="0">
                <a:latin typeface="Times New Roman" pitchFamily="18" charset="0"/>
              </a:rPr>
              <a:t>Q</a:t>
            </a:r>
            <a:r>
              <a:rPr lang="en-US" sz="2400" baseline="-25000" dirty="0" smtClean="0">
                <a:latin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en-US" sz="2400" i="1" dirty="0" smtClean="0">
                <a:latin typeface="Symbol" pitchFamily="18" charset="2"/>
              </a:rPr>
              <a:t>a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</a:rPr>
              <a:t>)    </a:t>
            </a:r>
            <a:r>
              <a:rPr lang="en-US" sz="1800" dirty="0" smtClean="0">
                <a:latin typeface="Times New Roman" pitchFamily="18" charset="0"/>
              </a:rPr>
              <a:t> x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i="1" dirty="0" smtClean="0">
                <a:latin typeface="Times New Roman" pitchFamily="18" charset="0"/>
              </a:rPr>
              <a:t>r</a:t>
            </a:r>
            <a:r>
              <a:rPr lang="en-US" sz="2400" baseline="30000" dirty="0" smtClean="0">
                <a:latin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Phase function			</a:t>
            </a:r>
            <a:r>
              <a:rPr lang="en-US" sz="2400" i="1" dirty="0">
                <a:latin typeface="Times New Roman" pitchFamily="18" charset="0"/>
              </a:rPr>
              <a:t>P</a:t>
            </a:r>
            <a:r>
              <a:rPr lang="en-US" sz="2400" dirty="0"/>
              <a:t>(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dirty="0" smtClean="0"/>
              <a:t>,</a:t>
            </a:r>
            <a:r>
              <a:rPr lang="en-US" sz="2400" i="1" dirty="0" smtClean="0">
                <a:latin typeface="Symbol" pitchFamily="18" charset="2"/>
              </a:rPr>
              <a:t> a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</a:rPr>
              <a:t>n</a:t>
            </a:r>
            <a:r>
              <a:rPr lang="en-US" sz="2400" dirty="0"/>
              <a:t>) 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  or   asymmetry </a:t>
            </a:r>
            <a:r>
              <a:rPr lang="en-US" sz="2400" dirty="0"/>
              <a:t>factor   		</a:t>
            </a:r>
            <a:r>
              <a:rPr lang="en-US" sz="2400" i="1" dirty="0" smtClean="0">
                <a:latin typeface="Times New Roman" pitchFamily="18" charset="0"/>
              </a:rPr>
              <a:t>g</a:t>
            </a:r>
            <a:r>
              <a:rPr lang="en-US" sz="2400" dirty="0" smtClean="0"/>
              <a:t>(</a:t>
            </a:r>
            <a:r>
              <a:rPr lang="en-US" sz="2400" i="1" dirty="0" smtClean="0">
                <a:latin typeface="Symbol" pitchFamily="18" charset="2"/>
              </a:rPr>
              <a:t>a</a:t>
            </a:r>
            <a:r>
              <a:rPr lang="en-US" sz="2400" i="1" dirty="0" smtClean="0">
                <a:latin typeface="Times New Roman" pitchFamily="18" charset="0"/>
              </a:rPr>
              <a:t>, n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  <a:buFont typeface="Symbol" pitchFamily="18" charset="2"/>
              <a:buNone/>
            </a:pPr>
            <a:endParaRPr lang="en-US" sz="2400" dirty="0">
              <a:latin typeface="Symbol" pitchFamily="18" charset="2"/>
            </a:endParaRP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4D1B-58B3-4332-A8B0-770522CBCC8A}" type="slidenum">
              <a:rPr lang="en-US"/>
              <a:pPr/>
              <a:t>39</a:t>
            </a:fld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Extinction </a:t>
            </a:r>
            <a:r>
              <a:rPr lang="en-US" sz="2800" dirty="0" smtClean="0"/>
              <a:t>Efficiency, 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ext</a:t>
            </a:r>
            <a:endParaRPr lang="en-US" sz="2800" baseline="-250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27797" y="1090613"/>
          <a:ext cx="7874758" cy="500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4262" y="1419367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</a:rPr>
              <a:t>n = 1.55 + 0.01i</a:t>
            </a:r>
            <a:endParaRPr lang="en-US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Photochemistry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A50021"/>
                </a:solidFill>
              </a:rPr>
              <a:t>Thermodynamics alone cannot explain atmospheric amounts of O</a:t>
            </a:r>
            <a:r>
              <a:rPr lang="en-US" baseline="-25000" dirty="0">
                <a:solidFill>
                  <a:srgbClr val="A50021"/>
                </a:solidFill>
              </a:rPr>
              <a:t>3</a:t>
            </a:r>
            <a:r>
              <a:rPr lang="en-US" dirty="0">
                <a:solidFill>
                  <a:srgbClr val="A50021"/>
                </a:solidFill>
              </a:rPr>
              <a:t>, O, O*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A50021"/>
                </a:solidFill>
              </a:rPr>
              <a:t>Need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energy input, e.g.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	O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dirty="0" err="1"/>
              <a:t>h</a:t>
            </a:r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O + O   	(</a:t>
            </a:r>
            <a:r>
              <a:rPr lang="en-US" sz="2400" dirty="0">
                <a:latin typeface="Symbol" pitchFamily="18" charset="2"/>
                <a:sym typeface="Wingdings" pitchFamily="2" charset="2"/>
              </a:rPr>
              <a:t>l</a:t>
            </a:r>
            <a:r>
              <a:rPr lang="en-US" sz="2400" dirty="0">
                <a:sym typeface="Wingdings" pitchFamily="2" charset="2"/>
              </a:rPr>
              <a:t> &lt; </a:t>
            </a:r>
            <a:r>
              <a:rPr lang="en-US" sz="2400" dirty="0" smtClean="0">
                <a:sym typeface="Wingdings" pitchFamily="2" charset="2"/>
              </a:rPr>
              <a:t>240 </a:t>
            </a:r>
            <a:r>
              <a:rPr lang="en-US" sz="2400" dirty="0">
                <a:sym typeface="Wingdings" pitchFamily="2" charset="2"/>
              </a:rPr>
              <a:t>nm)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/>
              <a:t>chemical reactions, e.g.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 O + O</a:t>
            </a:r>
            <a:r>
              <a:rPr lang="en-US" sz="2400" baseline="-25000" dirty="0"/>
              <a:t>2</a:t>
            </a:r>
            <a:r>
              <a:rPr lang="en-US" sz="2400" dirty="0"/>
              <a:t> (+ M) </a:t>
            </a:r>
            <a:r>
              <a:rPr lang="en-US" sz="2400" dirty="0">
                <a:sym typeface="Wingdings" pitchFamily="2" charset="2"/>
              </a:rPr>
              <a:t> O</a:t>
            </a:r>
            <a:r>
              <a:rPr lang="en-US" sz="2400" baseline="-25000" dirty="0">
                <a:sym typeface="Wingdings" pitchFamily="2" charset="2"/>
              </a:rPr>
              <a:t>3 </a:t>
            </a:r>
            <a:r>
              <a:rPr lang="en-US" sz="2400" dirty="0">
                <a:sym typeface="Wingdings" pitchFamily="2" charset="2"/>
              </a:rPr>
              <a:t>(+ M)  </a:t>
            </a: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					</a:t>
            </a:r>
            <a:r>
              <a:rPr lang="en-US" u="sng" dirty="0"/>
              <a:t>= Photochemistry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75C5BD0-3DF0-4419-8C96-98BD1F579B7D}" type="slidenum">
              <a:rPr lang="en-US"/>
              <a:pPr/>
              <a:t>4</a:t>
            </a:fld>
            <a:endParaRPr lang="en-US"/>
          </a:p>
        </p:txBody>
      </p:sp>
      <p:pic>
        <p:nvPicPr>
          <p:cNvPr id="5" name="Picture 4" descr="photodissoc_o2_an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714" y="2579428"/>
            <a:ext cx="2638568" cy="197892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514-7C37-42A2-A92B-77F4D28E217B}" type="slidenum">
              <a:rPr lang="en-US"/>
              <a:pPr/>
              <a:t>40</a:t>
            </a:fld>
            <a:endParaRPr lang="en-US"/>
          </a:p>
        </p:txBody>
      </p:sp>
      <p:sp>
        <p:nvSpPr>
          <p:cNvPr id="69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function or Asymmetry </a:t>
            </a:r>
            <a:r>
              <a:rPr lang="en-US" dirty="0" smtClean="0"/>
              <a:t>factor, g</a:t>
            </a:r>
            <a:endParaRPr lang="en-US" dirty="0"/>
          </a:p>
        </p:txBody>
      </p:sp>
      <p:graphicFrame>
        <p:nvGraphicFramePr>
          <p:cNvPr id="6942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81000" y="941388"/>
          <a:ext cx="800100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4" name="Chart" r:id="rId3" imgW="5953049" imgH="3857549" progId="Excel.Sheet.8">
                  <p:embed/>
                </p:oleObj>
              </mc:Choice>
              <mc:Fallback>
                <p:oleObj name="Chart" r:id="rId3" imgW="5953049" imgH="38575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41388"/>
                        <a:ext cx="8001000" cy="518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1521-EDAA-461D-BA18-728D050B6D7A}" type="slidenum">
              <a:rPr lang="en-US"/>
              <a:pPr/>
              <a:t>41</a:t>
            </a:fld>
            <a:endParaRPr lang="en-US"/>
          </a:p>
        </p:txBody>
      </p:sp>
      <p:sp>
        <p:nvSpPr>
          <p:cNvPr id="69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Scattering Albedo = </a:t>
            </a:r>
            <a:r>
              <a:rPr lang="en-US" i="1">
                <a:latin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</a:rPr>
              <a:t>scatt</a:t>
            </a:r>
            <a:r>
              <a:rPr lang="en-US">
                <a:latin typeface="Times New Roman" pitchFamily="18" charset="0"/>
              </a:rPr>
              <a:t>/</a:t>
            </a:r>
            <a:r>
              <a:rPr lang="en-US" i="1">
                <a:latin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</a:rPr>
              <a:t>ext</a:t>
            </a:r>
          </a:p>
        </p:txBody>
      </p:sp>
      <p:graphicFrame>
        <p:nvGraphicFramePr>
          <p:cNvPr id="6963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81000" y="941388"/>
          <a:ext cx="800100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8" name="Chart" r:id="rId3" imgW="5953049" imgH="3857549" progId="Excel.Sheet.8">
                  <p:embed/>
                </p:oleObj>
              </mc:Choice>
              <mc:Fallback>
                <p:oleObj name="Chart" r:id="rId3" imgW="5953049" imgH="38575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41388"/>
                        <a:ext cx="8001000" cy="518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8900-D18E-4963-88BF-B2CE6D48C019}" type="slidenum">
              <a:rPr lang="en-US"/>
              <a:pPr/>
              <a:t>42</a:t>
            </a:fld>
            <a:endParaRPr lang="en-US"/>
          </a:p>
        </p:txBody>
      </p:sp>
      <p:sp>
        <p:nvSpPr>
          <p:cNvPr id="65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Aerosol size distributions</a:t>
            </a:r>
          </a:p>
        </p:txBody>
      </p:sp>
      <p:pic>
        <p:nvPicPr>
          <p:cNvPr id="657412" name="Picture 4" descr="aerosol size distributi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143000"/>
            <a:ext cx="10363200" cy="4835525"/>
          </a:xfrm>
          <a:noFill/>
          <a:ln/>
        </p:spPr>
      </p:pic>
      <p:sp>
        <p:nvSpPr>
          <p:cNvPr id="657415" name="Rectangle 7"/>
          <p:cNvSpPr>
            <a:spLocks noChangeArrowheads="1"/>
          </p:cNvSpPr>
          <p:nvPr/>
        </p:nvSpPr>
        <p:spPr bwMode="auto">
          <a:xfrm>
            <a:off x="6934200" y="1143000"/>
            <a:ext cx="3962400" cy="4876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82F21-5975-444D-A405-5F6D1585353A}" type="slidenum">
              <a:rPr lang="en-US"/>
              <a:pPr/>
              <a:t>43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properties of aerosol ensembles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Total extinction coefficient  = 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Total scattering coefficient  =</a:t>
            </a:r>
            <a:r>
              <a:rPr lang="en-US"/>
              <a:t>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sz="2000"/>
              <a:t>Average single scattering albedo =</a:t>
            </a:r>
            <a:r>
              <a:rPr lang="en-US"/>
              <a:t>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Average asymmetry factor =</a:t>
            </a:r>
          </a:p>
        </p:txBody>
      </p:sp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8375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8381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8383" name="Rectangle 1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838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8384" name="Object 16"/>
          <p:cNvGraphicFramePr>
            <a:graphicFrameLocks noChangeAspect="1"/>
          </p:cNvGraphicFramePr>
          <p:nvPr/>
        </p:nvGraphicFramePr>
        <p:xfrm>
          <a:off x="4648200" y="1905000"/>
          <a:ext cx="3352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6" name="Equation" r:id="rId3" imgW="1765300" imgH="482600" progId="Equation.3">
                  <p:embed/>
                </p:oleObj>
              </mc:Choice>
              <mc:Fallback>
                <p:oleObj name="Equation" r:id="rId3" imgW="17653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05000"/>
                        <a:ext cx="3352800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8387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8386" name="Object 18"/>
          <p:cNvGraphicFramePr>
            <a:graphicFrameLocks noChangeAspect="1"/>
          </p:cNvGraphicFramePr>
          <p:nvPr/>
        </p:nvGraphicFramePr>
        <p:xfrm>
          <a:off x="5105400" y="3200400"/>
          <a:ext cx="2743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7" name="Equation" r:id="rId5" imgW="1397000" imgH="228600" progId="Equation.3">
                  <p:embed/>
                </p:oleObj>
              </mc:Choice>
              <mc:Fallback>
                <p:oleObj name="Equation" r:id="rId5" imgW="13970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00400"/>
                        <a:ext cx="27432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8389" name="Rectangle 21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8388" name="Object 20"/>
          <p:cNvGraphicFramePr>
            <a:graphicFrameLocks noChangeAspect="1"/>
          </p:cNvGraphicFramePr>
          <p:nvPr/>
        </p:nvGraphicFramePr>
        <p:xfrm>
          <a:off x="4343400" y="3810000"/>
          <a:ext cx="3733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8" name="Equation" r:id="rId7" imgW="2133600" imgH="914400" progId="Equation.3">
                  <p:embed/>
                </p:oleObj>
              </mc:Choice>
              <mc:Fallback>
                <p:oleObj name="Equation" r:id="rId7" imgW="2133600" imgH="914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10000"/>
                        <a:ext cx="37338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8391" name="Rectangle 2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8390" name="Object 22"/>
          <p:cNvGraphicFramePr>
            <a:graphicFrameLocks noChangeAspect="1"/>
          </p:cNvGraphicFramePr>
          <p:nvPr/>
        </p:nvGraphicFramePr>
        <p:xfrm>
          <a:off x="4648200" y="1066800"/>
          <a:ext cx="32766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9" name="Equation" r:id="rId9" imgW="1765300" imgH="482600" progId="Equation.3">
                  <p:embed/>
                </p:oleObj>
              </mc:Choice>
              <mc:Fallback>
                <p:oleObj name="Equation" r:id="rId9" imgW="1765300" imgH="482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3276600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1066800"/>
          </a:xfrm>
        </p:spPr>
        <p:txBody>
          <a:bodyPr/>
          <a:lstStyle/>
          <a:p>
            <a:r>
              <a:rPr lang="en-US" dirty="0" smtClean="0"/>
              <a:t>UV Actinic Flux Reduction </a:t>
            </a:r>
            <a:r>
              <a:rPr lang="en-US" dirty="0" smtClean="0">
                <a:sym typeface="Wingdings" pitchFamily="2" charset="2"/>
              </a:rPr>
              <a:t> Slower Photochemistry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324600"/>
            <a:ext cx="294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Madronich, </a:t>
            </a:r>
            <a:r>
              <a:rPr lang="en-US" sz="1200" dirty="0" err="1" smtClean="0"/>
              <a:t>Shetter</a:t>
            </a:r>
            <a:r>
              <a:rPr lang="en-US" sz="1200" dirty="0" smtClean="0"/>
              <a:t>, Halls, </a:t>
            </a:r>
            <a:r>
              <a:rPr lang="en-US" sz="1200" dirty="0" err="1" smtClean="0"/>
              <a:t>Lefer</a:t>
            </a:r>
            <a:r>
              <a:rPr lang="en-US" sz="1200" dirty="0" smtClean="0"/>
              <a:t>, AGU’07</a:t>
            </a:r>
            <a:endParaRPr lang="en-US" sz="1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7772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44453" y="109182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FF0000"/>
                </a:solidFill>
              </a:rPr>
              <a:t>Mexico City</a:t>
            </a:r>
            <a:endParaRPr lang="en-US" sz="20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7772400" cy="1066800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FFFF00"/>
                </a:solidFill>
              </a:rPr>
              <a:t>Aerosol Effects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>
                <a:solidFill>
                  <a:srgbClr val="FFFF00"/>
                </a:solidFill>
              </a:rPr>
              <a:t>NO</a:t>
            </a:r>
            <a:r>
              <a:rPr lang="en-US" sz="2400" baseline="-25000">
                <a:solidFill>
                  <a:srgbClr val="FFFF00"/>
                </a:solidFill>
              </a:rPr>
              <a:t>2</a:t>
            </a:r>
            <a:r>
              <a:rPr lang="en-US" sz="2400">
                <a:solidFill>
                  <a:srgbClr val="FFFF00"/>
                </a:solidFill>
              </a:rPr>
              <a:t> Photolysis Frequency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>
                <a:solidFill>
                  <a:srgbClr val="FFFF00"/>
                </a:solidFill>
              </a:rPr>
              <a:t> 19N, April, noon, AOD = 1 at 380 nm</a:t>
            </a:r>
          </a:p>
        </p:txBody>
      </p:sp>
      <p:graphicFrame>
        <p:nvGraphicFramePr>
          <p:cNvPr id="171417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52400" y="1600200"/>
          <a:ext cx="89916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2" name="Chart" r:id="rId3" imgW="7905902" imgH="4600651" progId="Excel.Sheet.8">
                  <p:embed/>
                </p:oleObj>
              </mc:Choice>
              <mc:Fallback>
                <p:oleObj name="Chart" r:id="rId3" imgW="7905902" imgH="460065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8991600" cy="523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4180" name="Text Box 4"/>
          <p:cNvSpPr txBox="1">
            <a:spLocks noChangeArrowheads="1"/>
          </p:cNvSpPr>
          <p:nvPr/>
        </p:nvSpPr>
        <p:spPr bwMode="auto">
          <a:xfrm>
            <a:off x="6324600" y="6248400"/>
            <a:ext cx="147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i="1">
                <a:solidFill>
                  <a:schemeClr val="bg1"/>
                </a:solidFill>
                <a:latin typeface="Times New Roman" pitchFamily="18" charset="0"/>
              </a:rPr>
              <a:t>Castro et al.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CLOUDS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21254-73C9-46D2-95A6-EF4F20A7441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CLOUD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Above cloud</a:t>
            </a:r>
            <a:r>
              <a:rPr lang="en-US" dirty="0" smtClean="0"/>
              <a:t>: - high radiation because of reflection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Below cloud</a:t>
            </a:r>
            <a:r>
              <a:rPr lang="en-US" dirty="0" smtClean="0"/>
              <a:t>: - lower radiation because of attenuation by cloud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Inside cloud</a:t>
            </a:r>
            <a:r>
              <a:rPr lang="en-US" dirty="0" smtClean="0"/>
              <a:t>: - complicated behavior</a:t>
            </a:r>
          </a:p>
          <a:p>
            <a:pPr lvl="1"/>
            <a:r>
              <a:rPr lang="en-US" dirty="0" smtClean="0"/>
              <a:t>Top half: very high values (for high sun)</a:t>
            </a:r>
          </a:p>
          <a:p>
            <a:pPr lvl="1"/>
            <a:r>
              <a:rPr lang="en-US" dirty="0" smtClean="0"/>
              <a:t>Bottom half: lower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E130C-0324-4A3D-B5AB-D879D0DCA67E}" type="slidenum">
              <a:rPr lang="en-US"/>
              <a:pPr/>
              <a:t>48</a:t>
            </a:fld>
            <a:endParaRPr lang="en-US"/>
          </a:p>
        </p:txBody>
      </p:sp>
      <p:sp>
        <p:nvSpPr>
          <p:cNvPr id="1740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EFFECT OF </a:t>
            </a:r>
            <a:r>
              <a:rPr lang="en-US" dirty="0" smtClean="0">
                <a:solidFill>
                  <a:schemeClr val="accent2"/>
                </a:solidFill>
              </a:rPr>
              <a:t>UNIFORM CLOUDS </a:t>
            </a:r>
            <a:r>
              <a:rPr lang="en-US" dirty="0">
                <a:solidFill>
                  <a:schemeClr val="accent2"/>
                </a:solidFill>
              </a:rPr>
              <a:t>ON ACTINIC FLUX</a:t>
            </a:r>
          </a:p>
        </p:txBody>
      </p:sp>
      <p:graphicFrame>
        <p:nvGraphicFramePr>
          <p:cNvPr id="1740808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29671" y="982638"/>
          <a:ext cx="8439278" cy="507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1" name="Worksheet" r:id="rId3" imgW="5250600" imgH="3033720" progId="Excel.Sheet.8">
                  <p:embed/>
                </p:oleObj>
              </mc:Choice>
              <mc:Fallback>
                <p:oleObj name="Worksheet" r:id="rId3" imgW="5250600" imgH="303372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71" y="982638"/>
                        <a:ext cx="8439278" cy="5076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E932-BBF5-4A3C-BFDF-54AA08DEB3C7}" type="slidenum">
              <a:rPr lang="en-US"/>
              <a:pPr/>
              <a:t>49</a:t>
            </a:fld>
            <a:endParaRPr lang="en-US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INSIDE CLOUDS:</a:t>
            </a:r>
            <a:br>
              <a:rPr lang="en-US"/>
            </a:br>
            <a:r>
              <a:rPr lang="en-US"/>
              <a:t>Photon Path Enhancements</a:t>
            </a:r>
          </a:p>
        </p:txBody>
      </p:sp>
      <p:pic>
        <p:nvPicPr>
          <p:cNvPr id="6338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49337"/>
          <a:stretch>
            <a:fillRect/>
          </a:stretch>
        </p:blipFill>
        <p:spPr>
          <a:xfrm>
            <a:off x="417679" y="1382695"/>
            <a:ext cx="8947868" cy="4611941"/>
          </a:xfrm>
        </p:spPr>
      </p:pic>
      <p:sp>
        <p:nvSpPr>
          <p:cNvPr id="5" name="TextBox 4"/>
          <p:cNvSpPr txBox="1"/>
          <p:nvPr/>
        </p:nvSpPr>
        <p:spPr>
          <a:xfrm>
            <a:off x="2781178" y="958755"/>
            <a:ext cx="290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Cumulonimbus, </a:t>
            </a:r>
            <a:r>
              <a:rPr lang="en-US" sz="2000" dirty="0" err="1" smtClean="0">
                <a:solidFill>
                  <a:srgbClr val="C00000"/>
                </a:solidFill>
              </a:rPr>
              <a:t>od</a:t>
            </a:r>
            <a:r>
              <a:rPr lang="en-US" sz="2000" dirty="0" smtClean="0">
                <a:solidFill>
                  <a:srgbClr val="C00000"/>
                </a:solidFill>
              </a:rPr>
              <a:t>=400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954" y="6229350"/>
            <a:ext cx="141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Mayer et al., 1998</a:t>
            </a:r>
            <a:endParaRPr lang="en-US" sz="1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Photolysis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095375"/>
            <a:ext cx="8296275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err="1" smtClean="0"/>
              <a:t>h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 &lt; 240 nm) </a:t>
            </a:r>
            <a:r>
              <a:rPr lang="en-US" sz="2000" dirty="0" smtClean="0">
                <a:sym typeface="Wingdings" pitchFamily="2" charset="2"/>
              </a:rPr>
              <a:t> O + O  		source of O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 in stratosphere</a:t>
            </a:r>
            <a:endParaRPr lang="en-US" sz="18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+ </a:t>
            </a:r>
            <a:r>
              <a:rPr lang="en-US" sz="2000" dirty="0" err="1" smtClean="0"/>
              <a:t>h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/>
              <a:t> &lt; </a:t>
            </a:r>
            <a:r>
              <a:rPr lang="en-US" sz="2000" dirty="0" smtClean="0"/>
              <a:t>340 </a:t>
            </a:r>
            <a:r>
              <a:rPr lang="en-US" sz="2000" dirty="0"/>
              <a:t>nm)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+ </a:t>
            </a:r>
            <a:r>
              <a:rPr lang="en-US" sz="2000" dirty="0" smtClean="0">
                <a:sym typeface="Wingdings" pitchFamily="2" charset="2"/>
              </a:rPr>
              <a:t>O(</a:t>
            </a:r>
            <a:r>
              <a:rPr lang="en-US" sz="2000" baseline="30000" dirty="0" smtClean="0"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D)	source of OH in troposphere</a:t>
            </a:r>
          </a:p>
          <a:p>
            <a:pPr marL="0" indent="0">
              <a:buNone/>
            </a:pPr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NO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/>
              <a:t>+ </a:t>
            </a:r>
            <a:r>
              <a:rPr lang="en-US" sz="2000" dirty="0" err="1"/>
              <a:t>h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dirty="0"/>
              <a:t> (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/>
              <a:t> &lt; </a:t>
            </a:r>
            <a:r>
              <a:rPr lang="en-US" sz="2000" dirty="0" smtClean="0"/>
              <a:t>420 </a:t>
            </a:r>
            <a:r>
              <a:rPr lang="en-US" sz="2000" dirty="0"/>
              <a:t>nm)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NO </a:t>
            </a:r>
            <a:r>
              <a:rPr lang="en-US" sz="2000" dirty="0">
                <a:sym typeface="Wingdings" pitchFamily="2" charset="2"/>
              </a:rPr>
              <a:t>+ </a:t>
            </a:r>
            <a:r>
              <a:rPr lang="en-US" sz="2000" dirty="0" smtClean="0">
                <a:sym typeface="Wingdings" pitchFamily="2" charset="2"/>
              </a:rPr>
              <a:t>O(</a:t>
            </a:r>
            <a:r>
              <a:rPr lang="en-US" sz="2000" baseline="30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P)	source of O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 in troposphere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CH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O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err="1"/>
              <a:t>h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dirty="0"/>
              <a:t> (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/>
              <a:t> &lt; </a:t>
            </a:r>
            <a:r>
              <a:rPr lang="en-US" sz="2000" dirty="0" smtClean="0"/>
              <a:t>330 </a:t>
            </a:r>
            <a:r>
              <a:rPr lang="en-US" sz="2000" dirty="0"/>
              <a:t>nm)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H + HCO	source of </a:t>
            </a:r>
            <a:r>
              <a:rPr lang="en-US" sz="2000" dirty="0" err="1" smtClean="0">
                <a:sym typeface="Wingdings" pitchFamily="2" charset="2"/>
              </a:rPr>
              <a:t>HOx</a:t>
            </a:r>
            <a:r>
              <a:rPr lang="en-US" sz="2000" dirty="0" smtClean="0">
                <a:sym typeface="Wingdings" pitchFamily="2" charset="2"/>
              </a:rPr>
              <a:t>, everywhere</a:t>
            </a:r>
          </a:p>
          <a:p>
            <a:pPr marL="0" indent="0">
              <a:buNone/>
            </a:pPr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H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err="1"/>
              <a:t>h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dirty="0"/>
              <a:t> (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/>
              <a:t> &lt; </a:t>
            </a:r>
            <a:r>
              <a:rPr lang="en-US" sz="2000" dirty="0" smtClean="0"/>
              <a:t>360 </a:t>
            </a:r>
            <a:r>
              <a:rPr lang="en-US" sz="2000" dirty="0"/>
              <a:t>nm)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OH </a:t>
            </a:r>
            <a:r>
              <a:rPr lang="en-US" sz="2000" dirty="0">
                <a:sym typeface="Wingdings" pitchFamily="2" charset="2"/>
              </a:rPr>
              <a:t>+ </a:t>
            </a:r>
            <a:r>
              <a:rPr lang="en-US" sz="2000" dirty="0" smtClean="0">
                <a:sym typeface="Wingdings" pitchFamily="2" charset="2"/>
              </a:rPr>
              <a:t>OH</a:t>
            </a:r>
            <a:r>
              <a:rPr lang="en-US" sz="2000" dirty="0">
                <a:sym typeface="Wingdings" pitchFamily="2" charset="2"/>
              </a:rPr>
              <a:t>	source </a:t>
            </a:r>
            <a:r>
              <a:rPr lang="en-US" sz="2000" dirty="0" smtClean="0">
                <a:sym typeface="Wingdings" pitchFamily="2" charset="2"/>
              </a:rPr>
              <a:t>of OH in remote atm.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HONO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err="1"/>
              <a:t>h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dirty="0"/>
              <a:t> (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/>
              <a:t> &lt; </a:t>
            </a:r>
            <a:r>
              <a:rPr lang="en-US" sz="2000" dirty="0" smtClean="0"/>
              <a:t>400 </a:t>
            </a:r>
            <a:r>
              <a:rPr lang="en-US" sz="2000" dirty="0"/>
              <a:t>nm)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OH </a:t>
            </a:r>
            <a:r>
              <a:rPr lang="en-US" sz="2000" dirty="0">
                <a:sym typeface="Wingdings" pitchFamily="2" charset="2"/>
              </a:rPr>
              <a:t>+ </a:t>
            </a:r>
            <a:r>
              <a:rPr lang="en-US" sz="2000" dirty="0" smtClean="0">
                <a:sym typeface="Wingdings" pitchFamily="2" charset="2"/>
              </a:rPr>
              <a:t>NO</a:t>
            </a:r>
            <a:r>
              <a:rPr lang="en-US" sz="2000" dirty="0">
                <a:sym typeface="Wingdings" pitchFamily="2" charset="2"/>
              </a:rPr>
              <a:t>	source </a:t>
            </a:r>
            <a:r>
              <a:rPr lang="en-US" sz="2000" dirty="0" smtClean="0">
                <a:sym typeface="Wingdings" pitchFamily="2" charset="2"/>
              </a:rPr>
              <a:t>of radicals in urban atm.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913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AB5A-FFE5-4E47-9F02-13D8C3335D50}" type="slidenum">
              <a:rPr lang="en-US"/>
              <a:pPr/>
              <a:t>50</a:t>
            </a:fld>
            <a:endParaRPr lang="en-US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Broken Clouds</a:t>
            </a:r>
          </a:p>
        </p:txBody>
      </p:sp>
      <p:pic>
        <p:nvPicPr>
          <p:cNvPr id="1043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69963"/>
            <a:ext cx="8305800" cy="5049837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C2E-1B67-43F9-A9EE-F48D1180852B}" type="slidenum">
              <a:rPr lang="en-US"/>
              <a:pPr/>
              <a:t>51</a:t>
            </a:fld>
            <a:endParaRPr lang="en-US"/>
          </a:p>
        </p:txBody>
      </p:sp>
      <p:sp>
        <p:nvSpPr>
          <p:cNvPr id="173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SPECTRAL EFFECTS OF PARTIAL CLOUD COVER</a:t>
            </a:r>
          </a:p>
        </p:txBody>
      </p:sp>
      <p:sp>
        <p:nvSpPr>
          <p:cNvPr id="1739779" name="Rectangle 3"/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1739780" name="Picture 4" descr="ipmm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534400" cy="5121275"/>
          </a:xfrm>
          <a:prstGeom prst="rect">
            <a:avLst/>
          </a:prstGeom>
          <a:noFill/>
        </p:spPr>
      </p:pic>
      <p:sp>
        <p:nvSpPr>
          <p:cNvPr id="1739781" name="Text Box 5"/>
          <p:cNvSpPr txBox="1">
            <a:spLocks noChangeArrowheads="1"/>
          </p:cNvSpPr>
          <p:nvPr/>
        </p:nvSpPr>
        <p:spPr bwMode="auto">
          <a:xfrm>
            <a:off x="279400" y="6329363"/>
            <a:ext cx="1509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i="1" dirty="0" err="1">
                <a:solidFill>
                  <a:schemeClr val="accent6"/>
                </a:solidFill>
                <a:latin typeface="Times New Roman" pitchFamily="18" charset="0"/>
              </a:rPr>
              <a:t>Crafword</a:t>
            </a:r>
            <a:r>
              <a:rPr lang="en-US" sz="1200" i="1" dirty="0">
                <a:solidFill>
                  <a:schemeClr val="accent6"/>
                </a:solidFill>
                <a:latin typeface="Times New Roman" pitchFamily="18" charset="0"/>
              </a:rPr>
              <a:t> et al., 2003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Arial" charset="0"/>
              </a:rPr>
              <a:t>PARTIAL CLOUD COVER</a:t>
            </a:r>
            <a:br>
              <a:rPr lang="en-US" sz="3600">
                <a:solidFill>
                  <a:srgbClr val="0000FF"/>
                </a:solidFill>
                <a:latin typeface="Arial" charset="0"/>
              </a:rPr>
            </a:br>
            <a:r>
              <a:rPr lang="en-US" sz="3600">
                <a:solidFill>
                  <a:srgbClr val="990000"/>
                </a:solidFill>
                <a:latin typeface="Arial" charset="0"/>
              </a:rPr>
              <a:t>Biomodal distributions</a:t>
            </a:r>
          </a:p>
        </p:txBody>
      </p:sp>
      <p:pic>
        <p:nvPicPr>
          <p:cNvPr id="139267" name="Picture 3" descr="C:\Documents and Settings\sasha.CIT\Desktop\New Folder\ipmmi1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6149" y="1514902"/>
            <a:ext cx="8059305" cy="4444621"/>
          </a:xfrm>
          <a:noFill/>
          <a:ln/>
        </p:spPr>
      </p:pic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74631" y="6276975"/>
            <a:ext cx="1609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3333FF"/>
                </a:solidFill>
              </a:rPr>
              <a:t>Crawford </a:t>
            </a:r>
            <a:r>
              <a:rPr lang="en-US" sz="1200" i="1" dirty="0">
                <a:solidFill>
                  <a:srgbClr val="3333FF"/>
                </a:solidFill>
              </a:rPr>
              <a:t>et al., 2003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16200000" flipV="1">
            <a:off x="1609726" y="3448050"/>
            <a:ext cx="3857625" cy="2857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6200000" flipV="1">
            <a:off x="4991101" y="3457575"/>
            <a:ext cx="3857625" cy="2857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B7B-F3A1-4C21-85AE-F7FA9235F92F}" type="slidenum">
              <a:rPr lang="en-US"/>
              <a:pPr/>
              <a:t>53</a:t>
            </a:fld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Pixel Approximation 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CC0000"/>
                </a:solidFill>
              </a:rPr>
              <a:t>Cloud free: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i="1" dirty="0"/>
              <a:t>S</a:t>
            </a:r>
            <a:r>
              <a:rPr lang="en-US" sz="2000" baseline="-25000" dirty="0"/>
              <a:t>o</a:t>
            </a:r>
            <a:r>
              <a:rPr lang="en-US" sz="2000" dirty="0"/>
              <a:t> = direct sun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i="1" dirty="0"/>
              <a:t>D</a:t>
            </a:r>
            <a:r>
              <a:rPr lang="en-US" sz="2000" baseline="-25000" dirty="0"/>
              <a:t>o</a:t>
            </a:r>
            <a:r>
              <a:rPr lang="en-US" sz="2000" dirty="0"/>
              <a:t> = diffuse light from sky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i="1" dirty="0"/>
              <a:t>G</a:t>
            </a:r>
            <a:r>
              <a:rPr lang="en-US" sz="2000" baseline="-25000" dirty="0"/>
              <a:t>o</a:t>
            </a:r>
            <a:r>
              <a:rPr lang="en-US" sz="2000" dirty="0"/>
              <a:t> = total = </a:t>
            </a:r>
            <a:r>
              <a:rPr lang="en-US" sz="2000" i="1" dirty="0"/>
              <a:t>S</a:t>
            </a:r>
            <a:r>
              <a:rPr lang="en-US" sz="2000" baseline="-25000" dirty="0"/>
              <a:t>o</a:t>
            </a:r>
            <a:r>
              <a:rPr lang="en-US" sz="2000" dirty="0"/>
              <a:t> + </a:t>
            </a:r>
            <a:r>
              <a:rPr lang="en-US" sz="2000" i="1" dirty="0"/>
              <a:t>D</a:t>
            </a:r>
            <a:r>
              <a:rPr lang="en-US" sz="2000" baseline="-25000" dirty="0"/>
              <a:t>o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baseline="-250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CC0000"/>
                </a:solidFill>
              </a:rPr>
              <a:t>Completely covered by clouds: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= direct sun (probably very small)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i="1" dirty="0"/>
              <a:t>D</a:t>
            </a:r>
            <a:r>
              <a:rPr lang="en-US" sz="2000" baseline="-25000" dirty="0"/>
              <a:t>1</a:t>
            </a:r>
            <a:r>
              <a:rPr lang="en-US" sz="2000" dirty="0"/>
              <a:t> = diffuse light from base of cloud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i="1" dirty="0"/>
              <a:t>G</a:t>
            </a:r>
            <a:r>
              <a:rPr lang="en-US" sz="2000" baseline="-25000" dirty="0"/>
              <a:t>1</a:t>
            </a:r>
            <a:r>
              <a:rPr lang="en-US" sz="2000" dirty="0"/>
              <a:t> = total =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+ </a:t>
            </a:r>
            <a:r>
              <a:rPr lang="en-US" sz="2000" i="1" dirty="0"/>
              <a:t>D</a:t>
            </a:r>
            <a:r>
              <a:rPr lang="en-US" sz="2000" baseline="-25000" dirty="0"/>
              <a:t>1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baseline="-250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CC0000"/>
                </a:solidFill>
              </a:rPr>
              <a:t>Mix:  Clouds cover a fraction </a:t>
            </a:r>
            <a:r>
              <a:rPr lang="en-US" sz="2000" i="1" dirty="0">
                <a:solidFill>
                  <a:srgbClr val="CC0000"/>
                </a:solidFill>
              </a:rPr>
              <a:t>c</a:t>
            </a:r>
            <a:r>
              <a:rPr lang="en-US" sz="2000" dirty="0">
                <a:solidFill>
                  <a:srgbClr val="CC0000"/>
                </a:solidFill>
              </a:rPr>
              <a:t> of the sky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/>
              <a:t>If sun is not blocked:  	</a:t>
            </a:r>
            <a:r>
              <a:rPr lang="en-US" sz="2000" i="1" dirty="0"/>
              <a:t>G</a:t>
            </a:r>
            <a:r>
              <a:rPr lang="en-US" sz="2000" i="1" baseline="-25000" dirty="0"/>
              <a:t>NB</a:t>
            </a:r>
            <a:r>
              <a:rPr lang="en-US" sz="2000" dirty="0"/>
              <a:t> = </a:t>
            </a:r>
            <a:r>
              <a:rPr lang="en-US" sz="2000" i="1" dirty="0"/>
              <a:t>S</a:t>
            </a:r>
            <a:r>
              <a:rPr lang="en-US" sz="2000" baseline="-25000" dirty="0"/>
              <a:t>o</a:t>
            </a:r>
            <a:r>
              <a:rPr lang="en-US" sz="2000" dirty="0"/>
              <a:t> + </a:t>
            </a:r>
            <a:r>
              <a:rPr lang="en-US" sz="2000" i="1" dirty="0"/>
              <a:t>cD</a:t>
            </a:r>
            <a:r>
              <a:rPr lang="en-US" sz="2000" baseline="-25000" dirty="0"/>
              <a:t>1</a:t>
            </a:r>
            <a:r>
              <a:rPr lang="en-US" sz="2000" dirty="0"/>
              <a:t> + (1-</a:t>
            </a:r>
            <a:r>
              <a:rPr lang="en-US" sz="2000" i="1" dirty="0"/>
              <a:t>c</a:t>
            </a:r>
            <a:r>
              <a:rPr lang="en-US" sz="2000" dirty="0"/>
              <a:t>)</a:t>
            </a:r>
            <a:r>
              <a:rPr lang="en-US" sz="2000" i="1" dirty="0"/>
              <a:t>D</a:t>
            </a:r>
            <a:r>
              <a:rPr lang="en-US" sz="2000" baseline="-25000" dirty="0"/>
              <a:t>o</a:t>
            </a: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/>
              <a:t>If sun is blocked: 		</a:t>
            </a:r>
            <a:r>
              <a:rPr lang="en-US" sz="2000" i="1" dirty="0"/>
              <a:t>G</a:t>
            </a:r>
            <a:r>
              <a:rPr lang="en-US" sz="2000" i="1" baseline="-25000" dirty="0"/>
              <a:t>B</a:t>
            </a:r>
            <a:r>
              <a:rPr lang="en-US" sz="2000" dirty="0"/>
              <a:t>   =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+ </a:t>
            </a:r>
            <a:r>
              <a:rPr lang="en-US" sz="2000" i="1" dirty="0"/>
              <a:t>cD</a:t>
            </a:r>
            <a:r>
              <a:rPr lang="en-US" sz="2000" baseline="-25000" dirty="0"/>
              <a:t>1</a:t>
            </a:r>
            <a:r>
              <a:rPr lang="en-US" sz="2000" dirty="0"/>
              <a:t> + (1-</a:t>
            </a:r>
            <a:r>
              <a:rPr lang="en-US" sz="2000" i="1" dirty="0"/>
              <a:t>c</a:t>
            </a:r>
            <a:r>
              <a:rPr lang="en-US" sz="2000" dirty="0"/>
              <a:t>)</a:t>
            </a:r>
            <a:r>
              <a:rPr lang="en-US" sz="2000" i="1" dirty="0"/>
              <a:t>D</a:t>
            </a:r>
            <a:r>
              <a:rPr lang="en-US" sz="2000" baseline="-25000" dirty="0"/>
              <a:t>o</a:t>
            </a: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BF6-B954-4B33-B1C9-1EC59017CD4F}" type="slidenum">
              <a:rPr lang="en-US"/>
              <a:pPr/>
              <a:t>54</a:t>
            </a:fld>
            <a:endParaRPr lang="en-US"/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Photochemistry Inside Liquid Particles</a:t>
            </a:r>
          </a:p>
        </p:txBody>
      </p:sp>
      <p:pic>
        <p:nvPicPr>
          <p:cNvPr id="941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43400" y="2362200"/>
            <a:ext cx="1985963" cy="1295400"/>
            <a:chOff x="2736" y="1488"/>
            <a:chExt cx="1251" cy="816"/>
          </a:xfrm>
        </p:grpSpPr>
        <p:sp>
          <p:nvSpPr>
            <p:cNvPr id="941060" name="Oval 4"/>
            <p:cNvSpPr>
              <a:spLocks noChangeArrowheads="1"/>
            </p:cNvSpPr>
            <p:nvPr/>
          </p:nvSpPr>
          <p:spPr bwMode="auto">
            <a:xfrm>
              <a:off x="2736" y="1488"/>
              <a:ext cx="768" cy="816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061" name="Text Box 5"/>
            <p:cNvSpPr txBox="1">
              <a:spLocks noChangeArrowheads="1"/>
            </p:cNvSpPr>
            <p:nvPr/>
          </p:nvSpPr>
          <p:spPr bwMode="auto">
            <a:xfrm>
              <a:off x="3408" y="1591"/>
              <a:ext cx="57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clouds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81200" y="1828800"/>
            <a:ext cx="2438400" cy="1600200"/>
            <a:chOff x="1248" y="1152"/>
            <a:chExt cx="1536" cy="1008"/>
          </a:xfrm>
        </p:grpSpPr>
        <p:sp>
          <p:nvSpPr>
            <p:cNvPr id="941063" name="Oval 7"/>
            <p:cNvSpPr>
              <a:spLocks noChangeArrowheads="1"/>
            </p:cNvSpPr>
            <p:nvPr/>
          </p:nvSpPr>
          <p:spPr bwMode="auto">
            <a:xfrm>
              <a:off x="1728" y="1152"/>
              <a:ext cx="1056" cy="1008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064" name="Text Box 8"/>
            <p:cNvSpPr txBox="1">
              <a:spLocks noChangeArrowheads="1"/>
            </p:cNvSpPr>
            <p:nvPr/>
          </p:nvSpPr>
          <p:spPr bwMode="auto">
            <a:xfrm>
              <a:off x="1248" y="1152"/>
              <a:ext cx="64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aerosol</a:t>
              </a:r>
            </a:p>
          </p:txBody>
        </p:sp>
      </p:grpSp>
      <p:sp>
        <p:nvSpPr>
          <p:cNvPr id="941066" name="Text Box 10"/>
          <p:cNvSpPr txBox="1">
            <a:spLocks noChangeArrowheads="1"/>
          </p:cNvSpPr>
          <p:nvPr/>
        </p:nvSpPr>
        <p:spPr bwMode="auto">
          <a:xfrm>
            <a:off x="304800" y="6324600"/>
            <a:ext cx="20748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Mayer and Madronich, 2004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Radiative Forcing </a:t>
            </a:r>
            <a:br>
              <a:rPr lang="en-US" sz="3600" dirty="0" smtClean="0"/>
            </a:br>
            <a:r>
              <a:rPr lang="en-US" sz="3600" dirty="0" smtClean="0"/>
              <a:t>of </a:t>
            </a:r>
            <a:br>
              <a:rPr lang="en-US" sz="3600" dirty="0" smtClean="0"/>
            </a:br>
            <a:r>
              <a:rPr lang="en-US" sz="3600" dirty="0" smtClean="0"/>
              <a:t>Climate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89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Shortwave and </a:t>
            </a:r>
            <a:r>
              <a:rPr lang="en-US" dirty="0" err="1"/>
              <a:t>Longwave</a:t>
            </a:r>
            <a:r>
              <a:rPr lang="en-US" dirty="0"/>
              <a:t>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537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2" y="1219613"/>
            <a:ext cx="8503337" cy="46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75583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244488"/>
            <a:ext cx="6516920" cy="433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2656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Absorbers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010608"/>
            <a:ext cx="7200900" cy="50821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814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Structured Spectra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755" r="6892" b="8068"/>
          <a:stretch/>
        </p:blipFill>
        <p:spPr>
          <a:xfrm>
            <a:off x="447675" y="942975"/>
            <a:ext cx="7848600" cy="5095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1540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Photolysis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5218" y="1446663"/>
            <a:ext cx="616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Photolysis reaction:			AB + </a:t>
            </a:r>
            <a:r>
              <a:rPr lang="en-US" i="0" dirty="0" err="1" smtClean="0">
                <a:solidFill>
                  <a:schemeClr val="tx1"/>
                </a:solidFill>
              </a:rPr>
              <a:t>h</a:t>
            </a:r>
            <a:r>
              <a:rPr lang="en-US" i="0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i="0" dirty="0" smtClean="0">
                <a:solidFill>
                  <a:schemeClr val="tx1"/>
                </a:solidFill>
              </a:rPr>
              <a:t> </a:t>
            </a:r>
            <a:r>
              <a:rPr lang="en-US" i="0" dirty="0" smtClean="0">
                <a:solidFill>
                  <a:schemeClr val="tx1"/>
                </a:solidFill>
                <a:sym typeface="Wingdings" pitchFamily="2" charset="2"/>
              </a:rPr>
              <a:t> A + B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900" y="4910540"/>
            <a:ext cx="84752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FontTx/>
              <a:buNone/>
            </a:pPr>
            <a:r>
              <a:rPr lang="en-US" i="0" dirty="0" smtClean="0">
                <a:solidFill>
                  <a:schemeClr val="tx1"/>
                </a:solidFill>
              </a:rPr>
              <a:t>Photolysis frequency (s</a:t>
            </a:r>
            <a:r>
              <a:rPr lang="en-US" i="0" baseline="30000" dirty="0" smtClean="0">
                <a:solidFill>
                  <a:schemeClr val="tx1"/>
                </a:solidFill>
              </a:rPr>
              <a:t>-1</a:t>
            </a:r>
            <a:r>
              <a:rPr lang="en-US" i="0" dirty="0" smtClean="0">
                <a:solidFill>
                  <a:schemeClr val="tx1"/>
                </a:solidFill>
              </a:rPr>
              <a:t>)    </a:t>
            </a:r>
            <a:r>
              <a:rPr lang="en-US" dirty="0" smtClean="0">
                <a:solidFill>
                  <a:schemeClr val="tx1"/>
                </a:solidFill>
              </a:rPr>
              <a:t>J</a:t>
            </a:r>
            <a:r>
              <a:rPr lang="en-US" i="0" dirty="0" smtClean="0">
                <a:solidFill>
                  <a:schemeClr val="tx1"/>
                </a:solidFill>
              </a:rPr>
              <a:t> =   </a:t>
            </a:r>
            <a:r>
              <a:rPr lang="en-US" sz="3200" i="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</a:t>
            </a:r>
            <a:r>
              <a:rPr lang="en-US" i="0" baseline="-2500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i="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i="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i="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i="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 </a:t>
            </a:r>
            <a:r>
              <a:rPr lang="en-US" i="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s(l) f(l)</a:t>
            </a:r>
            <a:r>
              <a:rPr lang="en-US" i="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i="0" dirty="0" smtClean="0">
                <a:solidFill>
                  <a:schemeClr val="tx1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</a:p>
          <a:p>
            <a:pPr lvl="1" algn="l">
              <a:buFontTx/>
              <a:buNone/>
            </a:pPr>
            <a:endParaRPr lang="en-US" i="0" dirty="0" smtClean="0">
              <a:solidFill>
                <a:schemeClr val="tx1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lvl="1" algn="l"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Symbol" pitchFamily="18" charset="2"/>
              </a:rPr>
              <a:t>(other names: photo-dissociation rate coefficient, J-value)</a:t>
            </a:r>
            <a:endParaRPr lang="en-US" sz="2000" i="0" dirty="0">
              <a:solidFill>
                <a:schemeClr val="tx1"/>
              </a:solidFill>
              <a:latin typeface="+mn-l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275" y="2715905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Photolysis rates: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44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2943" y="3671248"/>
            <a:ext cx="3028950" cy="676275"/>
          </a:xfrm>
          <a:prstGeom prst="rect">
            <a:avLst/>
          </a:prstGeom>
          <a:noFill/>
        </p:spPr>
      </p:pic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111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9295" y="2715904"/>
            <a:ext cx="2057400" cy="6762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443" y="209550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/>
              <a:t>Radiative Forcing</a:t>
            </a:r>
            <a:endParaRPr lang="en-US" sz="280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7459981" y="6467475"/>
            <a:ext cx="1550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IPCC, 2007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386143" y="1628775"/>
            <a:ext cx="3393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C00000"/>
                </a:solidFill>
              </a:rPr>
              <a:t>Incoming solar ~340 W m</a:t>
            </a:r>
            <a:r>
              <a:rPr lang="en-US" sz="2000" baseline="30000" dirty="0" smtClean="0">
                <a:solidFill>
                  <a:srgbClr val="C00000"/>
                </a:solidFill>
              </a:rPr>
              <a:t>-2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30" y="2334756"/>
            <a:ext cx="4238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1827 – Fourier recognizes atmospheric heat trapping</a:t>
            </a:r>
          </a:p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1860 – Tyndall measures infrared spectra</a:t>
            </a:r>
          </a:p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1896 – Arrhenius estimates doubling of CO</a:t>
            </a:r>
            <a:r>
              <a:rPr lang="en-US" sz="1400" baseline="-25000" dirty="0" smtClean="0">
                <a:solidFill>
                  <a:schemeClr val="tx1"/>
                </a:solidFill>
              </a:rPr>
              <a:t>2 </a:t>
            </a:r>
            <a:endParaRPr lang="en-US" sz="1400" baseline="-25000" dirty="0" smtClean="0">
              <a:solidFill>
                <a:schemeClr val="tx1"/>
              </a:solidFill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would </a:t>
            </a:r>
            <a:r>
              <a:rPr lang="en-US" sz="1400" dirty="0" smtClean="0">
                <a:solidFill>
                  <a:schemeClr val="tx1"/>
                </a:solidFill>
              </a:rPr>
              <a:t>increase global temperatures by 5-6 </a:t>
            </a:r>
            <a:r>
              <a:rPr lang="en-US" sz="1400" baseline="30000" dirty="0" err="1" smtClean="0">
                <a:solidFill>
                  <a:schemeClr val="tx1"/>
                </a:solidFill>
              </a:rPr>
              <a:t>o</a:t>
            </a:r>
            <a:r>
              <a:rPr lang="en-US" sz="1400" dirty="0" err="1" smtClean="0">
                <a:solidFill>
                  <a:schemeClr val="tx1"/>
                </a:solidFill>
              </a:rPr>
              <a:t>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893" y="4886325"/>
            <a:ext cx="436690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C00000"/>
                </a:solidFill>
              </a:rPr>
              <a:t>Changes since 1750:</a:t>
            </a:r>
            <a:endParaRPr lang="en-US" sz="1800" dirty="0" smtClean="0">
              <a:solidFill>
                <a:srgbClr val="C00000"/>
              </a:solidFill>
            </a:endParaRPr>
          </a:p>
          <a:p>
            <a:pPr algn="l"/>
            <a:r>
              <a:rPr lang="en-US" sz="1800" dirty="0" smtClean="0">
                <a:solidFill>
                  <a:srgbClr val="C00000"/>
                </a:solidFill>
              </a:rPr>
              <a:t>	long-lived gases ~ 3 W m</a:t>
            </a:r>
            <a:r>
              <a:rPr lang="en-US" sz="1800" baseline="30000" dirty="0" smtClean="0">
                <a:solidFill>
                  <a:srgbClr val="C00000"/>
                </a:solidFill>
              </a:rPr>
              <a:t>-2</a:t>
            </a:r>
          </a:p>
          <a:p>
            <a:pPr algn="l"/>
            <a:r>
              <a:rPr lang="en-US" sz="1800" dirty="0" smtClean="0">
                <a:solidFill>
                  <a:srgbClr val="C00000"/>
                </a:solidFill>
              </a:rPr>
              <a:t>	ozone ~ 0.4 W m</a:t>
            </a:r>
            <a:r>
              <a:rPr lang="en-US" sz="1800" baseline="30000" dirty="0" smtClean="0">
                <a:solidFill>
                  <a:srgbClr val="C00000"/>
                </a:solidFill>
              </a:rPr>
              <a:t>-2</a:t>
            </a:r>
          </a:p>
          <a:p>
            <a:pPr algn="l"/>
            <a:r>
              <a:rPr lang="en-US" sz="1800" dirty="0" smtClean="0">
                <a:solidFill>
                  <a:srgbClr val="C00000"/>
                </a:solidFill>
              </a:rPr>
              <a:t>	aerosols and clouds ~ -1 W m</a:t>
            </a:r>
            <a:r>
              <a:rPr lang="en-US" sz="1800" baseline="30000" dirty="0" smtClean="0">
                <a:solidFill>
                  <a:srgbClr val="C00000"/>
                </a:solidFill>
              </a:rPr>
              <a:t>-2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536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029101"/>
            <a:ext cx="4341174" cy="466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9151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Climate Model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08585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11 models compared</a:t>
            </a:r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All predict 20th century climate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well, but for different reasons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Trade off between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aerosol forcing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climate sensitivity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		</a:t>
            </a:r>
            <a:r>
              <a:rPr lang="en-US" sz="1800" dirty="0" smtClean="0"/>
              <a:t>Climate </a:t>
            </a:r>
            <a:r>
              <a:rPr lang="en-US" sz="1800" dirty="0"/>
              <a:t>sensitivity = </a:t>
            </a:r>
            <a:r>
              <a:rPr lang="en-US" sz="1800" dirty="0">
                <a:latin typeface="Symbol" pitchFamily="18" charset="2"/>
              </a:rPr>
              <a:t>D</a:t>
            </a:r>
            <a:r>
              <a:rPr lang="en-US" sz="1800" dirty="0"/>
              <a:t>T for </a:t>
            </a:r>
            <a:r>
              <a:rPr lang="en-US" sz="1800" dirty="0" smtClean="0"/>
              <a:t>doubling </a:t>
            </a:r>
            <a:r>
              <a:rPr lang="en-US" sz="1800" dirty="0"/>
              <a:t>of CO</a:t>
            </a:r>
            <a:r>
              <a:rPr lang="en-US" sz="1800" baseline="-25000" dirty="0"/>
              <a:t>2</a:t>
            </a:r>
            <a:endParaRPr lang="en-US" sz="2000" baseline="-25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538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1504"/>
          <a:stretch/>
        </p:blipFill>
        <p:spPr bwMode="auto">
          <a:xfrm>
            <a:off x="4067175" y="978840"/>
            <a:ext cx="48577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841" y="6208067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 smtClean="0"/>
              <a:t>Kiehl</a:t>
            </a:r>
            <a:r>
              <a:rPr lang="en-US" sz="1200" dirty="0" smtClean="0"/>
              <a:t>,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261086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Biological Effects</a:t>
            </a:r>
            <a:br>
              <a:rPr lang="en-US" sz="3600" dirty="0" smtClean="0"/>
            </a:br>
            <a:r>
              <a:rPr lang="en-US" sz="3600" dirty="0" smtClean="0"/>
              <a:t>of </a:t>
            </a:r>
            <a:br>
              <a:rPr lang="en-US" sz="3600" dirty="0" smtClean="0"/>
            </a:br>
            <a:r>
              <a:rPr lang="en-US" sz="3600" dirty="0" smtClean="0"/>
              <a:t>Ultraviolet Radiation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4500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F440-F8BB-4A7F-B94F-EA45F742E5DE}" type="slidenum">
              <a:rPr lang="en-US"/>
              <a:pPr/>
              <a:t>63</a:t>
            </a:fld>
            <a:endParaRPr lang="en-US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Non-melanoma Skin Cancers</a:t>
            </a:r>
            <a:endParaRPr lang="en-US" sz="2800" dirty="0"/>
          </a:p>
        </p:txBody>
      </p:sp>
      <p:pic>
        <p:nvPicPr>
          <p:cNvPr id="695299" name="Picture 3" descr="bc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6750" y="1000125"/>
            <a:ext cx="3074988" cy="5105400"/>
          </a:xfrm>
          <a:noFill/>
          <a:ln/>
        </p:spPr>
      </p:pic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085850"/>
            <a:ext cx="289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26608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2392-777A-459E-9216-E9CE9BD24BDF}" type="slidenum">
              <a:rPr lang="en-US"/>
              <a:pPr/>
              <a:t>64</a:t>
            </a:fld>
            <a:endParaRPr lang="en-US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Moles and Melanoma</a:t>
            </a:r>
          </a:p>
        </p:txBody>
      </p:sp>
      <p:pic>
        <p:nvPicPr>
          <p:cNvPr id="693251" name="Picture 3" descr="melanoma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017588"/>
            <a:ext cx="7391400" cy="50212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28808308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BCBB-1450-42FC-90ED-0DCE1BF6FE33}" type="slidenum">
              <a:rPr lang="en-US"/>
              <a:pPr/>
              <a:t>65</a:t>
            </a:fld>
            <a:endParaRPr lang="en-US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 Warning Signs</a:t>
            </a:r>
            <a:br>
              <a:rPr lang="en-US"/>
            </a:br>
            <a:r>
              <a:rPr lang="en-US">
                <a:solidFill>
                  <a:srgbClr val="CC0000"/>
                </a:solidFill>
              </a:rPr>
              <a:t>Asymmetry, Border, Color, Diameter (ABCD)</a:t>
            </a:r>
          </a:p>
        </p:txBody>
      </p:sp>
      <p:pic>
        <p:nvPicPr>
          <p:cNvPr id="720899" name="Picture 3" descr="melanom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8413" y="1295400"/>
            <a:ext cx="4067175" cy="4724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5178353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4B3-225C-498E-BBC9-539998C7EAC6}" type="slidenum">
              <a:rPr lang="en-US"/>
              <a:pPr/>
              <a:t>66</a:t>
            </a:fld>
            <a:endParaRPr lang="en-US"/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Damage to Eyes</a:t>
            </a:r>
          </a:p>
        </p:txBody>
      </p:sp>
      <p:pic>
        <p:nvPicPr>
          <p:cNvPr id="617477" name="Picture 5" descr="catarac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036638"/>
            <a:ext cx="8534400" cy="48910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3679063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9A3A-882A-4C59-82A6-8F7D0D994D14}" type="slidenum">
              <a:rPr lang="en-US"/>
              <a:pPr/>
              <a:t>67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ACTION SPECTRUM DETERMINATION</a:t>
            </a:r>
          </a:p>
        </p:txBody>
      </p:sp>
      <p:pic>
        <p:nvPicPr>
          <p:cNvPr id="600067" name="Picture 3" descr="eryt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05800" cy="506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034813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6276-80F6-4965-8D5E-0C9DDA816EE6}" type="slidenum">
              <a:rPr lang="en-US"/>
              <a:pPr/>
              <a:t>68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066800"/>
          </a:xfrm>
        </p:spPr>
        <p:txBody>
          <a:bodyPr/>
          <a:lstStyle/>
          <a:p>
            <a:r>
              <a:rPr lang="en-US">
                <a:latin typeface="Arial Unicode MS" pitchFamily="34" charset="-128"/>
              </a:rPr>
              <a:t>Ocular damage action spectra (normalized at 300 nm)</a:t>
            </a:r>
          </a:p>
        </p:txBody>
      </p:sp>
      <p:graphicFrame>
        <p:nvGraphicFramePr>
          <p:cNvPr id="7198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81000" y="1081088"/>
          <a:ext cx="8763000" cy="502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62" name="Chart" r:id="rId3" imgW="7829702" imgH="4486351" progId="Excel.Sheet.8">
                  <p:embed/>
                </p:oleObj>
              </mc:Choice>
              <mc:Fallback>
                <p:oleObj name="Chart" r:id="rId3" imgW="7829702" imgH="4486351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81088"/>
                        <a:ext cx="8763000" cy="502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4316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B24B-E08E-4E2F-9049-AD638E7CF378}" type="slidenum">
              <a:rPr lang="en-US"/>
              <a:pPr/>
              <a:t>69</a:t>
            </a:fld>
            <a:endParaRPr lang="en-US"/>
          </a:p>
        </p:txBody>
      </p:sp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SPECTRALLY INTEGRATED RADIATION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495800"/>
          </a:xfrm>
        </p:spPr>
        <p:txBody>
          <a:bodyPr/>
          <a:lstStyle/>
          <a:p>
            <a:pPr lvl="1">
              <a:buFontTx/>
              <a:buNone/>
            </a:pPr>
            <a:endParaRPr lang="en-US" sz="2400"/>
          </a:p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990000"/>
                </a:solidFill>
              </a:rPr>
              <a:t>Radiometry</a:t>
            </a:r>
          </a:p>
          <a:p>
            <a:pPr lvl="1">
              <a:buFontTx/>
              <a:buNone/>
            </a:pPr>
            <a:r>
              <a:rPr lang="en-US" sz="2400"/>
              <a:t>Signal (W m</a:t>
            </a:r>
            <a:r>
              <a:rPr lang="en-US" sz="2400" baseline="30000"/>
              <a:t>-2</a:t>
            </a:r>
            <a:r>
              <a:rPr lang="en-US" sz="2400"/>
              <a:t>)   =  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</a:t>
            </a:r>
            <a:r>
              <a:rPr lang="en-US" sz="2400" baseline="-25000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>
                <a:latin typeface="Symbol" pitchFamily="18" charset="2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endParaRPr lang="en-US" sz="2400">
              <a:latin typeface="Symbol" pitchFamily="18" charset="2"/>
              <a:cs typeface="Times New Roman" pitchFamily="18" charset="0"/>
              <a:sym typeface="Symbol" pitchFamily="18" charset="2"/>
            </a:endParaRPr>
          </a:p>
          <a:p>
            <a:pPr lvl="1">
              <a:buFontTx/>
              <a:buNone/>
            </a:pPr>
            <a:endParaRPr lang="en-US" sz="2400"/>
          </a:p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990000"/>
                </a:solidFill>
              </a:rPr>
              <a:t>Biological effects</a:t>
            </a:r>
          </a:p>
          <a:p>
            <a:pPr lvl="1">
              <a:buFontTx/>
              <a:buNone/>
            </a:pPr>
            <a:r>
              <a:rPr lang="en-US" sz="2400"/>
              <a:t>Dose rate (W m</a:t>
            </a:r>
            <a:r>
              <a:rPr lang="en-US" sz="2400" baseline="30000"/>
              <a:t>-2</a:t>
            </a:r>
            <a:r>
              <a:rPr lang="en-US" sz="2400"/>
              <a:t>)   =  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</a:t>
            </a:r>
            <a:r>
              <a:rPr lang="en-US" sz="2400" baseline="-25000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>
                <a:latin typeface="Symbol" pitchFamily="18" charset="2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</a:p>
          <a:p>
            <a:pPr lvl="1">
              <a:buFontTx/>
              <a:buNone/>
            </a:pPr>
            <a:endParaRPr lang="en-US" sz="2400"/>
          </a:p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990000"/>
                </a:solidFill>
              </a:rPr>
              <a:t>Photo-dissociation of atmospheric chemicals</a:t>
            </a:r>
          </a:p>
          <a:p>
            <a:pPr lvl="1">
              <a:buFontTx/>
              <a:buNone/>
            </a:pPr>
            <a:r>
              <a:rPr lang="en-US" sz="2400"/>
              <a:t>Photolysis frequency (s</a:t>
            </a:r>
            <a:r>
              <a:rPr lang="en-US" sz="2400" baseline="30000"/>
              <a:t>-1</a:t>
            </a:r>
            <a:r>
              <a:rPr lang="en-US" sz="2400"/>
              <a:t>)   =  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</a:t>
            </a:r>
            <a:r>
              <a:rPr lang="en-US" sz="2400" baseline="-25000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400">
                <a:latin typeface="Symbol" pitchFamily="18" charset="2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>
                <a:latin typeface="Symbol" pitchFamily="18" charset="2"/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>
                <a:latin typeface="Symbol" pitchFamily="18" charset="2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>
                <a:latin typeface="Symbol" pitchFamily="18" charset="2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400" i="1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</a:p>
          <a:p>
            <a:pPr>
              <a:buFontTx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175860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62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CALCULATION OF PHOTOLYSIS COEFFICIENTS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2223"/>
            <a:ext cx="8915400" cy="4702791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99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		</a:t>
            </a:r>
            <a:r>
              <a:rPr lang="en-US" sz="2400" i="1" dirty="0">
                <a:solidFill>
                  <a:srgbClr val="990000"/>
                </a:solidFill>
                <a:latin typeface="Arial" charset="0"/>
              </a:rPr>
              <a:t>J</a:t>
            </a:r>
            <a:r>
              <a:rPr lang="en-US" sz="2400" dirty="0">
                <a:solidFill>
                  <a:srgbClr val="990000"/>
                </a:solidFill>
                <a:latin typeface="Arial" charset="0"/>
              </a:rPr>
              <a:t> (s</a:t>
            </a:r>
            <a:r>
              <a:rPr lang="en-US" sz="2400" baseline="30000" dirty="0">
                <a:solidFill>
                  <a:srgbClr val="990000"/>
                </a:solidFill>
                <a:latin typeface="Arial" charset="0"/>
              </a:rPr>
              <a:t>-1</a:t>
            </a:r>
            <a:r>
              <a:rPr lang="en-US" sz="2400" dirty="0">
                <a:solidFill>
                  <a:srgbClr val="990000"/>
                </a:solidFill>
                <a:latin typeface="Arial" charset="0"/>
              </a:rPr>
              <a:t>)   =   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</a:t>
            </a:r>
            <a:r>
              <a:rPr lang="en-US" sz="2400" baseline="-250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solidFill>
                  <a:srgbClr val="99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s(l) f(l)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99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990000"/>
              </a:solidFill>
              <a:latin typeface="Symbol" pitchFamily="18" charset="2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i="1" dirty="0">
                <a:latin typeface="Arial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) =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spectral actinic flux, quanta cm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-2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s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nm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  <a:endParaRPr lang="en-US" sz="24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		 </a:t>
            </a:r>
            <a:r>
              <a:rPr lang="en-US" sz="2400" dirty="0" smtClean="0">
                <a:latin typeface="Arial" charset="0"/>
                <a:cs typeface="Times New Roman" pitchFamily="18" charset="0"/>
                <a:sym typeface="Symbol" pitchFamily="18" charset="2"/>
              </a:rPr>
              <a:t>  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probability of photon near molecule.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s(l) =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absorption cross section, cm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molec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  <a:endParaRPr lang="en-US" sz="2400" baseline="-250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aseline="-25000" dirty="0">
                <a:latin typeface="Arial" charset="0"/>
                <a:cs typeface="Times New Roman" pitchFamily="18" charset="0"/>
                <a:sym typeface="Symbol" pitchFamily="18" charset="2"/>
              </a:rPr>
              <a:t>		  </a:t>
            </a:r>
            <a:r>
              <a:rPr lang="en-US" sz="2400" baseline="-25000" dirty="0" smtClean="0"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Arial" charset="0"/>
                <a:cs typeface="Times New Roman" pitchFamily="18" charset="0"/>
                <a:sym typeface="Symbol" pitchFamily="18" charset="2"/>
              </a:rPr>
              <a:t> 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probability that photon is absorbed.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f(l) = </a:t>
            </a:r>
            <a:r>
              <a:rPr lang="en-US" sz="2400" dirty="0" err="1">
                <a:latin typeface="Arial" charset="0"/>
                <a:cs typeface="Times New Roman" pitchFamily="18" charset="0"/>
                <a:sym typeface="Symbol" pitchFamily="18" charset="2"/>
              </a:rPr>
              <a:t>photodissociation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quantum yield, </a:t>
            </a:r>
            <a:r>
              <a:rPr lang="en-US" sz="2400" dirty="0" err="1">
                <a:latin typeface="Arial" charset="0"/>
                <a:cs typeface="Times New Roman" pitchFamily="18" charset="0"/>
                <a:sym typeface="Symbol" pitchFamily="18" charset="2"/>
              </a:rPr>
              <a:t>molec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quanta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		 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  probability that absorbed photon causes dissociation.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BA70-096B-4EB3-BCF0-E04C65E3EEF4}" type="slidenum">
              <a:rPr lang="en-US"/>
              <a:pPr/>
              <a:t>70</a:t>
            </a:fld>
            <a:endParaRPr lang="en-US"/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surface irradiance, for 1% O</a:t>
            </a:r>
            <a:r>
              <a:rPr lang="en-US" baseline="-25000"/>
              <a:t>3</a:t>
            </a:r>
            <a:r>
              <a:rPr lang="en-US"/>
              <a:t> change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25908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Near 300 DU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Solid: Absolute </a:t>
            </a:r>
          </a:p>
          <a:p>
            <a:pPr>
              <a:buFontTx/>
              <a:buNone/>
            </a:pPr>
            <a:r>
              <a:rPr lang="en-US" sz="2400"/>
              <a:t>(mW m</a:t>
            </a:r>
            <a:r>
              <a:rPr lang="en-US" sz="2400" baseline="30000"/>
              <a:t>-2</a:t>
            </a:r>
            <a:r>
              <a:rPr lang="en-US" sz="2400"/>
              <a:t> nm</a:t>
            </a:r>
            <a:r>
              <a:rPr lang="en-US" sz="2400" baseline="30000"/>
              <a:t>-1</a:t>
            </a:r>
            <a:r>
              <a:rPr lang="en-US" sz="2400"/>
              <a:t>)</a:t>
            </a:r>
            <a:endParaRPr lang="en-US" sz="2400" baseline="300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Dotted: Relative</a:t>
            </a:r>
          </a:p>
          <a:p>
            <a:pPr>
              <a:buFontTx/>
              <a:buNone/>
            </a:pPr>
            <a:r>
              <a:rPr lang="en-US" sz="2400"/>
              <a:t>(percent)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Heavy: sza = 0</a:t>
            </a:r>
            <a:r>
              <a:rPr lang="en-US" sz="2400" baseline="30000"/>
              <a:t>o</a:t>
            </a:r>
          </a:p>
          <a:p>
            <a:pPr>
              <a:buFontTx/>
              <a:buNone/>
            </a:pPr>
            <a:r>
              <a:rPr lang="en-US" sz="2400"/>
              <a:t>Light: sza = 70</a:t>
            </a:r>
            <a:r>
              <a:rPr lang="en-US" sz="2400" baseline="30000"/>
              <a:t>o</a:t>
            </a:r>
          </a:p>
        </p:txBody>
      </p:sp>
      <p:pic>
        <p:nvPicPr>
          <p:cNvPr id="667652" name="Picture 4" descr="spectral uv chan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1066800"/>
            <a:ext cx="5791200" cy="4953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9092558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862" name="Picture 6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101785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33025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0" dirty="0">
                <a:solidFill>
                  <a:srgbClr val="FFFF00"/>
                </a:solidFill>
                <a:latin typeface="Arial Unicode MS" pitchFamily="34" charset="-128"/>
              </a:rPr>
              <a:t>Observed dependence</a:t>
            </a:r>
          </a:p>
          <a:p>
            <a:pPr algn="l"/>
            <a:r>
              <a:rPr lang="en-US" i="0" dirty="0">
                <a:solidFill>
                  <a:srgbClr val="FFFF00"/>
                </a:solidFill>
                <a:latin typeface="Arial Unicode MS" pitchFamily="34" charset="-128"/>
              </a:rPr>
              <a:t>of UV on O</a:t>
            </a:r>
            <a:r>
              <a:rPr lang="en-US" i="0" baseline="-25000" dirty="0">
                <a:solidFill>
                  <a:srgbClr val="FFFF00"/>
                </a:solidFill>
                <a:latin typeface="Arial Unicode MS" pitchFamily="34" charset="-128"/>
              </a:rPr>
              <a:t>3</a:t>
            </a:r>
            <a:r>
              <a:rPr lang="en-US" i="0" dirty="0">
                <a:solidFill>
                  <a:srgbClr val="FFFF00"/>
                </a:solidFill>
                <a:latin typeface="Arial Unicode MS" pitchFamily="34" charset="-128"/>
              </a:rPr>
              <a:t> changes </a:t>
            </a:r>
          </a:p>
          <a:p>
            <a:pPr algn="l"/>
            <a:r>
              <a:rPr lang="en-US" i="0" dirty="0">
                <a:solidFill>
                  <a:srgbClr val="FFFF00"/>
                </a:solidFill>
                <a:latin typeface="Arial Unicode MS" pitchFamily="34" charset="-128"/>
              </a:rPr>
              <a:t>(clear sky)</a:t>
            </a:r>
          </a:p>
        </p:txBody>
      </p:sp>
      <p:sp>
        <p:nvSpPr>
          <p:cNvPr id="1017859" name="Text Box 3"/>
          <p:cNvSpPr txBox="1">
            <a:spLocks noChangeArrowheads="1"/>
          </p:cNvSpPr>
          <p:nvPr/>
        </p:nvSpPr>
        <p:spPr bwMode="auto">
          <a:xfrm>
            <a:off x="609600" y="6248400"/>
            <a:ext cx="2005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i="1">
                <a:solidFill>
                  <a:schemeClr val="bg1"/>
                </a:solidFill>
                <a:latin typeface="Times New Roman" pitchFamily="18" charset="0"/>
              </a:rPr>
              <a:t>Madronich et al. 1998</a:t>
            </a:r>
          </a:p>
        </p:txBody>
      </p:sp>
      <p:sp>
        <p:nvSpPr>
          <p:cNvPr id="1017861" name="Text Box 5"/>
          <p:cNvSpPr txBox="1">
            <a:spLocks noChangeArrowheads="1"/>
          </p:cNvSpPr>
          <p:nvPr/>
        </p:nvSpPr>
        <p:spPr bwMode="auto">
          <a:xfrm>
            <a:off x="762000" y="2590800"/>
            <a:ext cx="2406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00"/>
                </a:solidFill>
              </a:rPr>
              <a:t>For erythemal </a:t>
            </a:r>
          </a:p>
          <a:p>
            <a:pPr algn="l"/>
            <a:r>
              <a:rPr lang="en-US" sz="1800">
                <a:solidFill>
                  <a:srgbClr val="FFFF00"/>
                </a:solidFill>
              </a:rPr>
              <a:t>(sunburning) radiation</a:t>
            </a:r>
          </a:p>
        </p:txBody>
      </p:sp>
      <p:pic>
        <p:nvPicPr>
          <p:cNvPr id="1017860" name="Picture 4" descr="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2538" y="533400"/>
            <a:ext cx="4970462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93730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061D-590D-48B8-8B17-84BE2929A4AC}" type="slidenum">
              <a:rPr lang="en-US"/>
              <a:pPr/>
              <a:t>72</a:t>
            </a:fld>
            <a:endParaRPr lang="en-US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Global Climatology of UVR from Satellites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CC0000"/>
                </a:solidFill>
              </a:rPr>
              <a:t>Total Ozone Mapping Spectrometer (TOMS):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Nimbus 7 (1 Nov 1978 – 31 Dec 1992)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Meteor 3 (22 Aug 1991 – 11 Dec 1994)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Earth Probe (2 Jul 1996 – 30 Jun 2000)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CC0000"/>
                </a:solidFill>
              </a:rPr>
              <a:t>Data (Level 3/Version 7):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</a:t>
            </a:r>
            <a:r>
              <a:rPr lang="en-US" sz="2000" baseline="-25000"/>
              <a:t>3</a:t>
            </a:r>
            <a:r>
              <a:rPr lang="en-US" sz="2000"/>
              <a:t> by UV-B wavelength pairs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Cloud reflectivity at 380 nm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1.25</a:t>
            </a:r>
            <a:r>
              <a:rPr lang="en-US" sz="2000" baseline="30000"/>
              <a:t>o</a:t>
            </a:r>
            <a:r>
              <a:rPr lang="en-US" sz="2000"/>
              <a:t> lon x 1.00</a:t>
            </a:r>
            <a:r>
              <a:rPr lang="en-US" sz="2000" baseline="30000"/>
              <a:t>o</a:t>
            </a:r>
            <a:r>
              <a:rPr lang="en-US" sz="2000"/>
              <a:t> lat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CC0000"/>
                </a:solidFill>
              </a:rPr>
              <a:t>Model: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TUV look up tables for erythemal irradiance, as functions of sza, O</a:t>
            </a:r>
            <a:r>
              <a:rPr lang="en-US" sz="2000" baseline="-25000"/>
              <a:t>3</a:t>
            </a:r>
            <a:r>
              <a:rPr lang="en-US" sz="2000"/>
              <a:t>, surface elevation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Calculate for each location, 15 min of each half day, each month, each year</a:t>
            </a:r>
          </a:p>
        </p:txBody>
      </p:sp>
    </p:spTree>
    <p:extLst>
      <p:ext uri="{BB962C8B-B14F-4D97-AF65-F5344CB8AC3E}">
        <p14:creationId xmlns:p14="http://schemas.microsoft.com/office/powerpoint/2010/main" val="314817025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3333CC"/>
                </a:solidFill>
              </a:rPr>
              <a:t>UV</a:t>
            </a:r>
            <a:r>
              <a:rPr lang="en-US" sz="2800" baseline="-25000">
                <a:solidFill>
                  <a:srgbClr val="3333CC"/>
                </a:solidFill>
              </a:rPr>
              <a:t>ERY</a:t>
            </a:r>
            <a:r>
              <a:rPr lang="en-US" sz="2800">
                <a:solidFill>
                  <a:srgbClr val="3333CC"/>
                </a:solidFill>
              </a:rPr>
              <a:t> climatology, 1979 to 2000 - </a:t>
            </a:r>
            <a:r>
              <a:rPr lang="en-US" sz="2400">
                <a:solidFill>
                  <a:srgbClr val="CC0000"/>
                </a:solidFill>
              </a:rPr>
              <a:t>Clear skies</a:t>
            </a:r>
          </a:p>
        </p:txBody>
      </p:sp>
      <p:pic>
        <p:nvPicPr>
          <p:cNvPr id="705542" name="Picture 6" descr="ery climatology cle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59158" y="1013346"/>
            <a:ext cx="6907569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05544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17842" y="5792788"/>
            <a:ext cx="5902325" cy="10652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74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3333CC"/>
                </a:solidFill>
              </a:rPr>
              <a:t>UV</a:t>
            </a:r>
            <a:r>
              <a:rPr lang="en-US" sz="2800" baseline="-25000">
                <a:solidFill>
                  <a:srgbClr val="3333CC"/>
                </a:solidFill>
              </a:rPr>
              <a:t>ERY</a:t>
            </a:r>
            <a:r>
              <a:rPr lang="en-US" sz="2800">
                <a:solidFill>
                  <a:srgbClr val="3333CC"/>
                </a:solidFill>
              </a:rPr>
              <a:t> climatology, 1979 to 2000 - </a:t>
            </a:r>
            <a:r>
              <a:rPr lang="en-US" sz="2400">
                <a:solidFill>
                  <a:srgbClr val="CC0000"/>
                </a:solidFill>
              </a:rPr>
              <a:t>All skies</a:t>
            </a:r>
          </a:p>
        </p:txBody>
      </p:sp>
      <p:pic>
        <p:nvPicPr>
          <p:cNvPr id="70656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3932" y="5817573"/>
            <a:ext cx="5765041" cy="104042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  <p:pic>
        <p:nvPicPr>
          <p:cNvPr id="706566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4420" y="958187"/>
            <a:ext cx="7543800" cy="49022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099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UV</a:t>
            </a:r>
            <a:r>
              <a:rPr lang="en-US" sz="2800" baseline="-25000" dirty="0">
                <a:solidFill>
                  <a:srgbClr val="3333CC"/>
                </a:solidFill>
              </a:rPr>
              <a:t>ERY</a:t>
            </a:r>
            <a:r>
              <a:rPr lang="en-US" sz="2800" dirty="0">
                <a:solidFill>
                  <a:srgbClr val="3333CC"/>
                </a:solidFill>
              </a:rPr>
              <a:t> change, 1980’s to 1990’s</a:t>
            </a:r>
            <a:br>
              <a:rPr lang="en-US" sz="2800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CC0000"/>
                </a:solidFill>
              </a:rPr>
              <a:t>Clear sky (ozone changes only)</a:t>
            </a:r>
          </a:p>
        </p:txBody>
      </p:sp>
      <p:pic>
        <p:nvPicPr>
          <p:cNvPr id="70349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3361" y="5870575"/>
            <a:ext cx="6858000" cy="9874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  <p:pic>
        <p:nvPicPr>
          <p:cNvPr id="703494" name="Picture 6" descr="ery change cle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81359" y="1188739"/>
            <a:ext cx="7042245" cy="446946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409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rgbClr val="3333CC"/>
                </a:solidFill>
              </a:rPr>
              <a:t>Cloud factor % changes, 1980’s to 1990’s</a:t>
            </a:r>
            <a:br>
              <a:rPr lang="en-US" sz="3200" dirty="0">
                <a:solidFill>
                  <a:srgbClr val="3333CC"/>
                </a:solidFill>
              </a:rPr>
            </a:br>
            <a:endParaRPr lang="en-US" sz="2800" dirty="0">
              <a:solidFill>
                <a:srgbClr val="CC0000"/>
              </a:solidFill>
            </a:endParaRPr>
          </a:p>
        </p:txBody>
      </p:sp>
      <p:pic>
        <p:nvPicPr>
          <p:cNvPr id="70451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0878" y="5881688"/>
            <a:ext cx="6781800" cy="97631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  <p:pic>
        <p:nvPicPr>
          <p:cNvPr id="704518" name="Picture 6" descr="cloud factor chang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4604" y="990600"/>
            <a:ext cx="7543800" cy="48418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837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10" name="Rectangle 6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UV</a:t>
            </a:r>
            <a:r>
              <a:rPr lang="en-US" sz="2800" baseline="-25000" dirty="0">
                <a:solidFill>
                  <a:srgbClr val="3333CC"/>
                </a:solidFill>
              </a:rPr>
              <a:t>ERY</a:t>
            </a:r>
            <a:r>
              <a:rPr lang="en-US" sz="2800" dirty="0">
                <a:solidFill>
                  <a:srgbClr val="3333CC"/>
                </a:solidFill>
              </a:rPr>
              <a:t> % change, 1980’s to 1990’s</a:t>
            </a:r>
            <a:br>
              <a:rPr lang="en-US" sz="2800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CC0000"/>
                </a:solidFill>
              </a:rPr>
              <a:t>All sky conditions (ozone and cloud changes)</a:t>
            </a:r>
          </a:p>
        </p:txBody>
      </p:sp>
      <p:pic>
        <p:nvPicPr>
          <p:cNvPr id="687115" name="Picture 11" descr="ery change all condition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3681" y="1104900"/>
            <a:ext cx="7001388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8711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49907" y="5948363"/>
            <a:ext cx="6324600" cy="90963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50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Absorption Cross Section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111066" y="1147874"/>
            <a:ext cx="6083087" cy="2128362"/>
            <a:chOff x="2111066" y="1147874"/>
            <a:chExt cx="6083087" cy="21283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049" y="1808903"/>
              <a:ext cx="931731" cy="93173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349" y="1492298"/>
              <a:ext cx="1005712" cy="7824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496" y="1147874"/>
              <a:ext cx="588965" cy="688848"/>
            </a:xfrm>
            <a:prstGeom prst="rect">
              <a:avLst/>
            </a:prstGeom>
          </p:spPr>
        </p:pic>
        <p:cxnSp>
          <p:nvCxnSpPr>
            <p:cNvPr id="28" name="Straight Connector 27"/>
            <p:cNvCxnSpPr>
              <a:stCxn id="24" idx="2"/>
            </p:cNvCxnSpPr>
            <p:nvPr/>
          </p:nvCxnSpPr>
          <p:spPr bwMode="auto">
            <a:xfrm flipH="1">
              <a:off x="4389978" y="1836722"/>
              <a:ext cx="1" cy="1439514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3076989" y="1945010"/>
              <a:ext cx="3420360" cy="0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Flowchart: Summing Junction 32"/>
            <p:cNvSpPr/>
            <p:nvPr/>
          </p:nvSpPr>
          <p:spPr bwMode="auto">
            <a:xfrm>
              <a:off x="3498780" y="1836722"/>
              <a:ext cx="225066" cy="224943"/>
            </a:xfrm>
            <a:prstGeom prst="flowChartSummingJunction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lowchart: Summing Junction 33"/>
            <p:cNvSpPr/>
            <p:nvPr/>
          </p:nvSpPr>
          <p:spPr bwMode="auto">
            <a:xfrm>
              <a:off x="4967916" y="1832538"/>
              <a:ext cx="225066" cy="224943"/>
            </a:xfrm>
            <a:prstGeom prst="flowChartSummingJunction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1140" y="1147874"/>
              <a:ext cx="798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0" dirty="0" smtClean="0">
                  <a:solidFill>
                    <a:schemeClr val="tx1"/>
                  </a:solidFill>
                </a:rPr>
                <a:t>Pressure</a:t>
              </a:r>
            </a:p>
            <a:p>
              <a:r>
                <a:rPr lang="en-US" sz="1200" i="0" dirty="0">
                  <a:solidFill>
                    <a:schemeClr val="tx1"/>
                  </a:solidFill>
                </a:rPr>
                <a:t>g</a:t>
              </a:r>
              <a:r>
                <a:rPr lang="en-US" sz="1200" i="0" dirty="0" smtClean="0">
                  <a:solidFill>
                    <a:schemeClr val="tx1"/>
                  </a:solidFill>
                </a:rPr>
                <a:t>age</a:t>
              </a:r>
              <a:endParaRPr lang="en-US" sz="1200" i="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85918" y="1706453"/>
              <a:ext cx="808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0" dirty="0" smtClean="0">
                  <a:solidFill>
                    <a:schemeClr val="tx1"/>
                  </a:solidFill>
                </a:rPr>
                <a:t>Pump for</a:t>
              </a:r>
            </a:p>
            <a:p>
              <a:r>
                <a:rPr lang="en-US" sz="1200" i="0" dirty="0" smtClean="0">
                  <a:solidFill>
                    <a:schemeClr val="tx1"/>
                  </a:solidFill>
                </a:rPr>
                <a:t>clean out</a:t>
              </a:r>
              <a:endParaRPr lang="en-US" sz="1200" i="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50314" y="2168118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0" dirty="0" smtClean="0">
                  <a:solidFill>
                    <a:schemeClr val="tx1"/>
                  </a:solidFill>
                </a:rPr>
                <a:t>Gas </a:t>
              </a:r>
            </a:p>
            <a:p>
              <a:r>
                <a:rPr lang="en-US" sz="1200" i="0" dirty="0" smtClean="0">
                  <a:solidFill>
                    <a:schemeClr val="tx1"/>
                  </a:solidFill>
                </a:rPr>
                <a:t>in</a:t>
              </a:r>
              <a:endParaRPr lang="en-US" sz="1200" i="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1066" y="1614121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0" dirty="0" smtClean="0">
                  <a:solidFill>
                    <a:schemeClr val="tx1"/>
                  </a:solidFill>
                </a:rPr>
                <a:t>Gas </a:t>
              </a:r>
            </a:p>
            <a:p>
              <a:r>
                <a:rPr lang="en-US" sz="1200" i="0" dirty="0" smtClean="0">
                  <a:solidFill>
                    <a:schemeClr val="tx1"/>
                  </a:solidFill>
                </a:rPr>
                <a:t>supply</a:t>
              </a:r>
              <a:endParaRPr lang="en-US" sz="12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Freeform 40"/>
          <p:cNvSpPr/>
          <p:nvPr/>
        </p:nvSpPr>
        <p:spPr>
          <a:xfrm>
            <a:off x="7717536" y="3467405"/>
            <a:ext cx="1231636" cy="883254"/>
          </a:xfrm>
          <a:custGeom>
            <a:avLst/>
            <a:gdLst>
              <a:gd name="connsiteX0" fmla="*/ 0 w 1231636"/>
              <a:gd name="connsiteY0" fmla="*/ 0 h 883254"/>
              <a:gd name="connsiteX1" fmla="*/ 431597 w 1231636"/>
              <a:gd name="connsiteY1" fmla="*/ 680313 h 88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1636" h="883254">
                <a:moveTo>
                  <a:pt x="0" y="0"/>
                </a:moveTo>
                <a:cubicBezTo>
                  <a:pt x="985723" y="604723"/>
                  <a:pt x="1971447" y="1209446"/>
                  <a:pt x="431597" y="680313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849210" y="3218688"/>
            <a:ext cx="643737" cy="424282"/>
          </a:xfrm>
          <a:custGeom>
            <a:avLst/>
            <a:gdLst>
              <a:gd name="connsiteX0" fmla="*/ 0 w 643737"/>
              <a:gd name="connsiteY0" fmla="*/ 0 h 424282"/>
              <a:gd name="connsiteX1" fmla="*/ 643737 w 643737"/>
              <a:gd name="connsiteY1" fmla="*/ 424282 h 424282"/>
              <a:gd name="connsiteX2" fmla="*/ 0 w 643737"/>
              <a:gd name="connsiteY2" fmla="*/ 0 h 42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737" h="424282">
                <a:moveTo>
                  <a:pt x="0" y="0"/>
                </a:moveTo>
                <a:lnTo>
                  <a:pt x="643737" y="424282"/>
                </a:lnTo>
                <a:cubicBezTo>
                  <a:pt x="637641" y="423063"/>
                  <a:pt x="0" y="0"/>
                  <a:pt x="0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104595" y="5332781"/>
            <a:ext cx="1082650" cy="490331"/>
          </a:xfrm>
          <a:custGeom>
            <a:avLst/>
            <a:gdLst>
              <a:gd name="connsiteX0" fmla="*/ 0 w 1082650"/>
              <a:gd name="connsiteY0" fmla="*/ 0 h 490331"/>
              <a:gd name="connsiteX1" fmla="*/ 855879 w 1082650"/>
              <a:gd name="connsiteY1" fmla="*/ 482803 h 490331"/>
              <a:gd name="connsiteX2" fmla="*/ 1082650 w 1082650"/>
              <a:gd name="connsiteY2" fmla="*/ 307238 h 49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650" h="490331">
                <a:moveTo>
                  <a:pt x="0" y="0"/>
                </a:moveTo>
                <a:cubicBezTo>
                  <a:pt x="337718" y="215798"/>
                  <a:pt x="675437" y="431597"/>
                  <a:pt x="855879" y="482803"/>
                </a:cubicBezTo>
                <a:cubicBezTo>
                  <a:pt x="1036321" y="534009"/>
                  <a:pt x="1082650" y="307238"/>
                  <a:pt x="1082650" y="307238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8979" y="4527302"/>
            <a:ext cx="70942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Transmittance = I / I</a:t>
            </a:r>
            <a:r>
              <a:rPr lang="en-US" sz="1800" i="0" baseline="-25000" dirty="0" smtClean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en-US" sz="1800" i="0" dirty="0" err="1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(-</a:t>
            </a:r>
            <a:r>
              <a:rPr lang="en-US" sz="1800" i="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800" i="0" dirty="0" smtClean="0">
                <a:solidFill>
                  <a:schemeClr val="tx1"/>
                </a:solidFill>
                <a:latin typeface="+mn-lt"/>
              </a:rPr>
              <a:t> n L)</a:t>
            </a:r>
          </a:p>
          <a:p>
            <a:pPr algn="l"/>
            <a:endParaRPr lang="en-US" sz="1800" i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800" i="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1800" i="0" dirty="0" smtClean="0">
                <a:solidFill>
                  <a:schemeClr val="tx1"/>
                </a:solidFill>
              </a:rPr>
              <a:t> = -1/(</a:t>
            </a:r>
            <a:r>
              <a:rPr lang="en-US" sz="1800" i="0" dirty="0" err="1" smtClean="0">
                <a:solidFill>
                  <a:schemeClr val="tx1"/>
                </a:solidFill>
              </a:rPr>
              <a:t>nL</a:t>
            </a:r>
            <a:r>
              <a:rPr lang="en-US" sz="1800" i="0" dirty="0" smtClean="0">
                <a:solidFill>
                  <a:schemeClr val="tx1"/>
                </a:solidFill>
              </a:rPr>
              <a:t>) </a:t>
            </a:r>
            <a:r>
              <a:rPr lang="en-US" sz="1800" i="0" dirty="0" err="1" smtClean="0">
                <a:solidFill>
                  <a:schemeClr val="tx1"/>
                </a:solidFill>
              </a:rPr>
              <a:t>ln</a:t>
            </a:r>
            <a:r>
              <a:rPr lang="en-US" sz="1800" i="0" dirty="0" smtClean="0">
                <a:solidFill>
                  <a:schemeClr val="tx1"/>
                </a:solidFill>
              </a:rPr>
              <a:t>( I/I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o </a:t>
            </a:r>
            <a:r>
              <a:rPr lang="en-US" sz="1800" i="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1800" i="0" dirty="0">
              <a:solidFill>
                <a:schemeClr val="tx1"/>
              </a:solidFill>
            </a:endParaRPr>
          </a:p>
          <a:p>
            <a:pPr algn="l"/>
            <a:r>
              <a:rPr lang="en-US" sz="1800" i="0" dirty="0" smtClean="0">
                <a:solidFill>
                  <a:schemeClr val="tx1"/>
                </a:solidFill>
              </a:rPr>
              <a:t>Easy: measure pressure (n = P/RT), and relative change in light: I/I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o</a:t>
            </a:r>
            <a:endParaRPr lang="en-US" sz="1800" i="0" baseline="-250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270" y="24652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658585" y="2740634"/>
            <a:ext cx="8388352" cy="2749950"/>
            <a:chOff x="587102" y="2829590"/>
            <a:chExt cx="8388352" cy="274995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3934621" y="3554164"/>
              <a:ext cx="3065584" cy="13073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59" name="Group 58"/>
            <p:cNvGrpSpPr/>
            <p:nvPr/>
          </p:nvGrpSpPr>
          <p:grpSpPr>
            <a:xfrm>
              <a:off x="587102" y="2829590"/>
              <a:ext cx="8388352" cy="2749950"/>
              <a:chOff x="464110" y="2740634"/>
              <a:chExt cx="8388352" cy="274995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939323" y="2740634"/>
                <a:ext cx="739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0" dirty="0" smtClean="0">
                    <a:solidFill>
                      <a:schemeClr val="tx1"/>
                    </a:solidFill>
                  </a:rPr>
                  <a:t>Light </a:t>
                </a:r>
              </a:p>
              <a:p>
                <a:r>
                  <a:rPr lang="en-US" sz="1200" i="0" dirty="0" smtClean="0">
                    <a:solidFill>
                      <a:schemeClr val="tx1"/>
                    </a:solidFill>
                  </a:rPr>
                  <a:t>detector</a:t>
                </a:r>
                <a:endParaRPr lang="en-US" sz="1200" i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67060" y="3092470"/>
                <a:ext cx="8385402" cy="2398114"/>
                <a:chOff x="467060" y="3092470"/>
                <a:chExt cx="8385402" cy="2398114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00145">
                  <a:off x="923874" y="3129083"/>
                  <a:ext cx="1585105" cy="776378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 bwMode="auto">
                <a:xfrm>
                  <a:off x="2226848" y="3092470"/>
                  <a:ext cx="364001" cy="60373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060" y="3704827"/>
                  <a:ext cx="602384" cy="713103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 bwMode="auto">
                <a:xfrm>
                  <a:off x="2226847" y="3460411"/>
                  <a:ext cx="4589589" cy="45719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2221413" y="3496343"/>
                  <a:ext cx="45719" cy="293298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2221413" y="3167113"/>
                  <a:ext cx="45719" cy="293298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884450">
                  <a:off x="6870687" y="3126023"/>
                  <a:ext cx="802041" cy="67307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/>
                <a:stretch/>
              </p:blipFill>
              <p:spPr>
                <a:xfrm>
                  <a:off x="6497349" y="4135025"/>
                  <a:ext cx="2355113" cy="1355559"/>
                </a:xfrm>
                <a:prstGeom prst="rect">
                  <a:avLst/>
                </a:prstGeom>
              </p:spPr>
            </p:pic>
            <p:sp>
              <p:nvSpPr>
                <p:cNvPr id="46" name="Arc 45"/>
                <p:cNvSpPr/>
                <p:nvPr/>
              </p:nvSpPr>
              <p:spPr bwMode="auto">
                <a:xfrm>
                  <a:off x="7124246" y="3460411"/>
                  <a:ext cx="1232395" cy="1330402"/>
                </a:xfrm>
                <a:prstGeom prst="arc">
                  <a:avLst>
                    <a:gd name="adj1" fmla="val 16200000"/>
                    <a:gd name="adj2" fmla="val 10757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464110" y="3236572"/>
                <a:ext cx="567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0" dirty="0" smtClean="0">
                    <a:solidFill>
                      <a:schemeClr val="tx1"/>
                    </a:solidFill>
                  </a:rPr>
                  <a:t>Lamp</a:t>
                </a:r>
                <a:endParaRPr lang="en-US" sz="1200" i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27725" y="2751422"/>
                <a:ext cx="5774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0" dirty="0" smtClean="0">
                    <a:solidFill>
                      <a:schemeClr val="tx1"/>
                    </a:solidFill>
                  </a:rPr>
                  <a:t>Prism</a:t>
                </a:r>
                <a:endParaRPr lang="en-US" sz="1200" i="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717321" y="2964861"/>
            <a:ext cx="3540975" cy="1327349"/>
            <a:chOff x="2717321" y="2964861"/>
            <a:chExt cx="3540975" cy="1327349"/>
          </a:xfrm>
        </p:grpSpPr>
        <p:grpSp>
          <p:nvGrpSpPr>
            <p:cNvPr id="55" name="Group 54"/>
            <p:cNvGrpSpPr/>
            <p:nvPr/>
          </p:nvGrpSpPr>
          <p:grpSpPr>
            <a:xfrm>
              <a:off x="2717321" y="3276236"/>
              <a:ext cx="3540975" cy="1015974"/>
              <a:chOff x="2717321" y="3276236"/>
              <a:chExt cx="3540975" cy="101597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125923" y="3276236"/>
                <a:ext cx="132373" cy="4140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2717321" y="3276236"/>
                <a:ext cx="3408603" cy="1015974"/>
                <a:chOff x="2717321" y="3276236"/>
                <a:chExt cx="3408603" cy="1015974"/>
              </a:xfrm>
            </p:grpSpPr>
            <p:sp>
              <p:nvSpPr>
                <p:cNvPr id="5" name="Rectangle 4"/>
                <p:cNvSpPr/>
                <p:nvPr/>
              </p:nvSpPr>
              <p:spPr bwMode="auto">
                <a:xfrm>
                  <a:off x="2849694" y="3276236"/>
                  <a:ext cx="3276230" cy="414068"/>
                </a:xfrm>
                <a:prstGeom prst="rect">
                  <a:avLst/>
                </a:prstGeom>
                <a:pattFill prst="pct5">
                  <a:fgClr>
                    <a:srgbClr val="FFFFFF"/>
                  </a:fgClr>
                  <a:bgClr>
                    <a:schemeClr val="bg1"/>
                  </a:bgClr>
                </a:pattFill>
                <a:ln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2717321" y="3276236"/>
                  <a:ext cx="132373" cy="41406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309715" y="3830545"/>
                  <a:ext cx="3561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0" dirty="0" smtClean="0">
                      <a:solidFill>
                        <a:schemeClr val="tx1"/>
                      </a:solidFill>
                    </a:rPr>
                    <a:t>L</a:t>
                  </a:r>
                  <a:endParaRPr lang="en-US" i="0" baseline="-25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 bwMode="auto">
                <a:xfrm>
                  <a:off x="2849693" y="3909032"/>
                  <a:ext cx="3276229" cy="0"/>
                </a:xfrm>
                <a:prstGeom prst="straightConnector1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</p:grpSp>
        </p:grpSp>
        <p:sp>
          <p:nvSpPr>
            <p:cNvPr id="54" name="TextBox 53"/>
            <p:cNvSpPr txBox="1"/>
            <p:nvPr/>
          </p:nvSpPr>
          <p:spPr>
            <a:xfrm>
              <a:off x="3074717" y="2964861"/>
              <a:ext cx="2118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0" dirty="0" smtClean="0">
                  <a:solidFill>
                    <a:schemeClr val="tx1"/>
                  </a:solidFill>
                </a:rPr>
                <a:t>Absorption cell</a:t>
              </a:r>
              <a:endParaRPr lang="en-US" sz="120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19850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Absorption Cross Section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57275"/>
            <a:ext cx="6877050" cy="49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227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18412</TotalTime>
  <Words>1485</Words>
  <Application>Microsoft Office PowerPoint</Application>
  <PresentationFormat>On-screen Show (4:3)</PresentationFormat>
  <Paragraphs>497</Paragraphs>
  <Slides>77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Custom Design</vt:lpstr>
      <vt:lpstr>Default Design</vt:lpstr>
      <vt:lpstr>Chart</vt:lpstr>
      <vt:lpstr>Worksheet</vt:lpstr>
      <vt:lpstr>Equation</vt:lpstr>
      <vt:lpstr>PowerPoint Presentation</vt:lpstr>
      <vt:lpstr>Energetics of Oxygen in the Atmosphere</vt:lpstr>
      <vt:lpstr>Atmospheric Oxygen Thermodynamic vs. Actual</vt:lpstr>
      <vt:lpstr>Photochemistry</vt:lpstr>
      <vt:lpstr>Some Important Photolysis Reactions</vt:lpstr>
      <vt:lpstr>Quantifying Photolysis Processes</vt:lpstr>
      <vt:lpstr>CALCULATION OF PHOTOLYSIS COEFFICIENTS</vt:lpstr>
      <vt:lpstr>Measurement of Absorption Cross Section s(l)</vt:lpstr>
      <vt:lpstr>O2 Absorption Cross Section</vt:lpstr>
      <vt:lpstr>O3 Absorption Cross Section</vt:lpstr>
      <vt:lpstr>H2O2 Absorption Cross Section</vt:lpstr>
      <vt:lpstr> NO2 Absorption Cross Section</vt:lpstr>
      <vt:lpstr>CH2O Absorption Cross Section</vt:lpstr>
      <vt:lpstr>Measurement of Quantum Yields f(l)</vt:lpstr>
      <vt:lpstr>Measured Quantum Yields</vt:lpstr>
      <vt:lpstr>Compilations of Cross Sections &amp; Quantum Yields</vt:lpstr>
      <vt:lpstr>Spectral Range For Tropospheric Photochemistry</vt:lpstr>
      <vt:lpstr>Solar Spectrum</vt:lpstr>
      <vt:lpstr>Typical Vertical Optical Depths, t</vt:lpstr>
      <vt:lpstr>DIFFUSE LIGHT - CLEAN SKIES, SEA LEVEL</vt:lpstr>
      <vt:lpstr>PowerPoint Presentation</vt:lpstr>
      <vt:lpstr>RADIATIVE TRANSFER THEORY …is hard</vt:lpstr>
      <vt:lpstr>Spectral Radiance, I</vt:lpstr>
      <vt:lpstr>INTEGRALS OVER ANGULAR INCIDENCE</vt:lpstr>
      <vt:lpstr>Absorption and Scattering</vt:lpstr>
      <vt:lpstr>Beer-Lambert Law</vt:lpstr>
      <vt:lpstr>Definition of Optical Depth</vt:lpstr>
      <vt:lpstr>SCATTERING PHASE FUNCTIONS</vt:lpstr>
      <vt:lpstr>The Radiative Transfer Equation</vt:lpstr>
      <vt:lpstr>NUMERICAL SOLUTIONS TO RADIATIVE TRANSFER EQUATION</vt:lpstr>
      <vt:lpstr>Multiple Atmospheric Layers Each Assumed to be Homogeneous </vt:lpstr>
      <vt:lpstr>For each layer, must specify Dt, wo, g:</vt:lpstr>
      <vt:lpstr>For each layer, must specify Dt, wo, g:</vt:lpstr>
      <vt:lpstr>For each layer, must specify Dt, wo, g:</vt:lpstr>
      <vt:lpstr>PowerPoint Presentation</vt:lpstr>
      <vt:lpstr>AEROSOLS </vt:lpstr>
      <vt:lpstr>Many different types of aerosols</vt:lpstr>
      <vt:lpstr>Mie Scattering Theory</vt:lpstr>
      <vt:lpstr>Extinction Efficiency, Qext</vt:lpstr>
      <vt:lpstr>Phase function or Asymmetry factor, g</vt:lpstr>
      <vt:lpstr>Single Scattering Albedo = Qscatt/Qext</vt:lpstr>
      <vt:lpstr>Aerosol size distributions</vt:lpstr>
      <vt:lpstr>Optical properties of aerosol ensembles</vt:lpstr>
      <vt:lpstr>UV Actinic Flux Reduction  Slower Photochemistry</vt:lpstr>
      <vt:lpstr>Aerosol Effects NO2 Photolysis Frequency  19N, April, noon, AOD = 1 at 380 nm</vt:lpstr>
      <vt:lpstr>CLOUDS</vt:lpstr>
      <vt:lpstr>UNIFORM CLOUD LAYER</vt:lpstr>
      <vt:lpstr>EFFECT OF UNIFORM CLOUDS ON ACTINIC FLUX</vt:lpstr>
      <vt:lpstr>INSIDE CLOUDS: Photon Path Enhancements</vt:lpstr>
      <vt:lpstr>Broken Clouds</vt:lpstr>
      <vt:lpstr>SPECTRAL EFFECTS OF PARTIAL CLOUD COVER</vt:lpstr>
      <vt:lpstr>PARTIAL CLOUD COVER Biomodal distributions</vt:lpstr>
      <vt:lpstr>Independent Pixel Approximation </vt:lpstr>
      <vt:lpstr>Photochemistry Inside Liquid Particles</vt:lpstr>
      <vt:lpstr> Radiative Forcing  of  Climate </vt:lpstr>
      <vt:lpstr>Shortwave and Longwave Radiation</vt:lpstr>
      <vt:lpstr>Energy Balance</vt:lpstr>
      <vt:lpstr>Infrared Absorbers</vt:lpstr>
      <vt:lpstr>Very Structured Spectra</vt:lpstr>
      <vt:lpstr>PowerPoint Presentation</vt:lpstr>
      <vt:lpstr>Some Climate Model Problems</vt:lpstr>
      <vt:lpstr>Biological Effects of  Ultraviolet Radiation</vt:lpstr>
      <vt:lpstr>Non-melanoma Skin Cancers</vt:lpstr>
      <vt:lpstr>Moles and Melanoma</vt:lpstr>
      <vt:lpstr>Melanoma Warning Signs Asymmetry, Border, Color, Diameter (ABCD)</vt:lpstr>
      <vt:lpstr>Damage to Eyes</vt:lpstr>
      <vt:lpstr>ACTION SPECTRUM DETERMINATION</vt:lpstr>
      <vt:lpstr>Ocular damage action spectra (normalized at 300 nm)</vt:lpstr>
      <vt:lpstr>SPECTRALLY INTEGRATED RADIATION</vt:lpstr>
      <vt:lpstr>Changes in surface irradiance, for 1% O3 change</vt:lpstr>
      <vt:lpstr>PowerPoint Presentation</vt:lpstr>
      <vt:lpstr>Global Climatology of UVR from Satellites</vt:lpstr>
      <vt:lpstr>UVERY climatology, 1979 to 2000 - Clear skies</vt:lpstr>
      <vt:lpstr>UVERY climatology, 1979 to 2000 - All skies</vt:lpstr>
      <vt:lpstr>UVERY change, 1980’s to 1990’s Clear sky (ozone changes only)</vt:lpstr>
      <vt:lpstr>Cloud factor % changes, 1980’s to 1990’s </vt:lpstr>
      <vt:lpstr>UVERY % change, 1980’s to 1990’s All sky conditions (ozone and cloud changes)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Chemistry Division National Center for Atmospheric Research</dc:title>
  <dc:creator>sasha</dc:creator>
  <cp:lastModifiedBy>sasha</cp:lastModifiedBy>
  <cp:revision>770</cp:revision>
  <dcterms:created xsi:type="dcterms:W3CDTF">2001-10-01T17:33:43Z</dcterms:created>
  <dcterms:modified xsi:type="dcterms:W3CDTF">2011-02-08T05:38:30Z</dcterms:modified>
</cp:coreProperties>
</file>